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3" r:id="rId9"/>
    <p:sldId id="265" r:id="rId10"/>
    <p:sldId id="268" r:id="rId11"/>
    <p:sldId id="267" r:id="rId12"/>
    <p:sldId id="262" r:id="rId13"/>
    <p:sldId id="266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20293" autoAdjust="0"/>
    <p:restoredTop sz="86381" autoAdjust="0"/>
  </p:normalViewPr>
  <p:slideViewPr>
    <p:cSldViewPr>
      <p:cViewPr varScale="1">
        <p:scale>
          <a:sx n="67" d="100"/>
          <a:sy n="67" d="100"/>
        </p:scale>
        <p:origin x="-734" y="-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64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B83BA6-335F-4EF4-956D-9BAFE8940A1F}" type="datetimeFigureOut">
              <a:rPr lang="en-US" smtClean="0"/>
              <a:pPr/>
              <a:t>6/16/2012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44133E-D0CF-4796-8C51-B94452AB34F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44133E-D0CF-4796-8C51-B94452AB34F8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44133E-D0CF-4796-8C51-B94452AB34F8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44133E-D0CF-4796-8C51-B94452AB34F8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44133E-D0CF-4796-8C51-B94452AB34F8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44133E-D0CF-4796-8C51-B94452AB34F8}" type="slidenum">
              <a:rPr lang="en-US" smtClean="0"/>
              <a:pPr/>
              <a:t>13</a:t>
            </a:fld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44133E-D0CF-4796-8C51-B94452AB34F8}" type="slidenum">
              <a:rPr lang="en-US" smtClean="0"/>
              <a:pPr/>
              <a:t>14</a:t>
            </a:fld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44133E-D0CF-4796-8C51-B94452AB34F8}" type="slidenum">
              <a:rPr lang="en-US" smtClean="0"/>
              <a:pPr/>
              <a:t>15</a:t>
            </a:fld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44133E-D0CF-4796-8C51-B94452AB34F8}" type="slidenum">
              <a:rPr lang="en-US" smtClean="0"/>
              <a:pPr/>
              <a:t>16</a:t>
            </a:fld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44133E-D0CF-4796-8C51-B94452AB34F8}" type="slidenum">
              <a:rPr lang="en-US" smtClean="0"/>
              <a:pPr/>
              <a:t>17</a:t>
            </a:fld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44133E-D0CF-4796-8C51-B94452AB34F8}" type="slidenum">
              <a:rPr lang="en-US" smtClean="0"/>
              <a:pPr/>
              <a:t>18</a:t>
            </a:fld>
            <a:endParaRPr 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44133E-D0CF-4796-8C51-B94452AB34F8}" type="slidenum">
              <a:rPr lang="en-US" smtClean="0"/>
              <a:pPr/>
              <a:t>19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44133E-D0CF-4796-8C51-B94452AB34F8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44133E-D0CF-4796-8C51-B94452AB34F8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44133E-D0CF-4796-8C51-B94452AB34F8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44133E-D0CF-4796-8C51-B94452AB34F8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44133E-D0CF-4796-8C51-B94452AB34F8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44133E-D0CF-4796-8C51-B94452AB34F8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44133E-D0CF-4796-8C51-B94452AB34F8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44133E-D0CF-4796-8C51-B94452AB34F8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66324-5A86-4EB7-A003-CC299491F84F}" type="datetimeFigureOut">
              <a:rPr lang="en-US" smtClean="0"/>
              <a:pPr/>
              <a:t>6/16/2012</a:t>
            </a:fld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0DD8491-093D-4A86-973E-2716905CE3F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66324-5A86-4EB7-A003-CC299491F84F}" type="datetimeFigureOut">
              <a:rPr lang="en-US" smtClean="0"/>
              <a:pPr/>
              <a:t>6/16/2012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D8491-093D-4A86-973E-2716905CE3F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66324-5A86-4EB7-A003-CC299491F84F}" type="datetimeFigureOut">
              <a:rPr lang="en-US" smtClean="0"/>
              <a:pPr/>
              <a:t>6/16/2012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D8491-093D-4A86-973E-2716905CE3F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D866324-5A86-4EB7-A003-CC299491F84F}" type="datetimeFigureOut">
              <a:rPr lang="en-US" smtClean="0"/>
              <a:pPr/>
              <a:t>6/16/2012</a:t>
            </a:fld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90DD8491-093D-4A86-973E-2716905CE3F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66324-5A86-4EB7-A003-CC299491F84F}" type="datetimeFigureOut">
              <a:rPr lang="en-US" smtClean="0"/>
              <a:pPr/>
              <a:t>6/16/2012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D8491-093D-4A86-973E-2716905CE3F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66324-5A86-4EB7-A003-CC299491F84F}" type="datetimeFigureOut">
              <a:rPr lang="en-US" smtClean="0"/>
              <a:pPr/>
              <a:t>6/16/2012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D8491-093D-4A86-973E-2716905CE3F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D8491-093D-4A86-973E-2716905CE3F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66324-5A86-4EB7-A003-CC299491F84F}" type="datetimeFigureOut">
              <a:rPr lang="en-US" smtClean="0"/>
              <a:pPr/>
              <a:t>6/16/2012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66324-5A86-4EB7-A003-CC299491F84F}" type="datetimeFigureOut">
              <a:rPr lang="en-US" smtClean="0"/>
              <a:pPr/>
              <a:t>6/16/2012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D8491-093D-4A86-973E-2716905CE3F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66324-5A86-4EB7-A003-CC299491F84F}" type="datetimeFigureOut">
              <a:rPr lang="en-US" smtClean="0"/>
              <a:pPr/>
              <a:t>6/16/2012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D8491-093D-4A86-973E-2716905CE3F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D866324-5A86-4EB7-A003-CC299491F84F}" type="datetimeFigureOut">
              <a:rPr lang="en-US" smtClean="0"/>
              <a:pPr/>
              <a:t>6/16/2012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0DD8491-093D-4A86-973E-2716905CE3F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66324-5A86-4EB7-A003-CC299491F84F}" type="datetimeFigureOut">
              <a:rPr lang="en-US" smtClean="0"/>
              <a:pPr/>
              <a:t>6/16/2012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0DD8491-093D-4A86-973E-2716905CE3F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duotone>
              <a:schemeClr val="bg2">
                <a:shade val="12000"/>
                <a:satMod val="240000"/>
              </a:schemeClr>
              <a:schemeClr val="bg2">
                <a:tint val="65000"/>
              </a:schemeClr>
            </a:duotone>
            <a:lum bright="13000" contrast="13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D866324-5A86-4EB7-A003-CC299491F84F}" type="datetimeFigureOut">
              <a:rPr lang="en-US" smtClean="0"/>
              <a:pPr/>
              <a:t>6/16/2012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90DD8491-093D-4A86-973E-2716905CE3F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shermaninstitute.org/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6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Communicating Your Beliefs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Dialogue:</a:t>
            </a:r>
            <a:endParaRPr lang="en-US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924800" cy="1295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Know Your “Self”</a:t>
            </a:r>
            <a:br>
              <a:rPr lang="en-US" dirty="0" smtClean="0"/>
            </a:br>
            <a:r>
              <a:rPr lang="en-US" sz="4400" dirty="0" smtClean="0"/>
              <a:t>Become aware of your personal issues</a:t>
            </a:r>
            <a:endParaRPr lang="en-US" sz="4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600200"/>
            <a:ext cx="7924800" cy="4953000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dirty="0" smtClean="0"/>
              <a:t>Ask your “self”:</a:t>
            </a:r>
          </a:p>
          <a:p>
            <a:pPr lvl="1">
              <a:spcBef>
                <a:spcPts val="1200"/>
              </a:spcBef>
              <a:buFont typeface="Arial" pitchFamily="34" charset="0"/>
              <a:buChar char="•"/>
            </a:pPr>
            <a:r>
              <a:rPr lang="en-US" dirty="0" smtClean="0"/>
              <a:t>Why do I want to do this?</a:t>
            </a:r>
          </a:p>
          <a:p>
            <a:pPr lvl="1">
              <a:spcBef>
                <a:spcPts val="1200"/>
              </a:spcBef>
              <a:buFont typeface="Arial" pitchFamily="34" charset="0"/>
              <a:buChar char="•"/>
            </a:pPr>
            <a:r>
              <a:rPr lang="en-US" dirty="0" smtClean="0"/>
              <a:t>What emotions am I uncomfortable with?</a:t>
            </a:r>
          </a:p>
          <a:p>
            <a:pPr lvl="1">
              <a:spcBef>
                <a:spcPts val="1200"/>
              </a:spcBef>
              <a:buFont typeface="Arial" pitchFamily="34" charset="0"/>
              <a:buChar char="•"/>
            </a:pPr>
            <a:r>
              <a:rPr lang="en-US" dirty="0" smtClean="0"/>
              <a:t>What amount of progress is acceptable?</a:t>
            </a:r>
          </a:p>
          <a:p>
            <a:pPr lvl="1">
              <a:spcBef>
                <a:spcPts val="1200"/>
              </a:spcBef>
              <a:buFont typeface="Arial" pitchFamily="34" charset="0"/>
              <a:buChar char="•"/>
            </a:pPr>
            <a:r>
              <a:rPr lang="en-US" dirty="0" smtClean="0"/>
              <a:t>How will I deal with the feelings other people have for me?</a:t>
            </a:r>
          </a:p>
          <a:p>
            <a:pPr lvl="1">
              <a:spcBef>
                <a:spcPts val="1200"/>
              </a:spcBef>
              <a:buFont typeface="Arial" pitchFamily="34" charset="0"/>
              <a:buChar char="•"/>
            </a:pPr>
            <a:r>
              <a:rPr lang="en-US" dirty="0" smtClean="0"/>
              <a:t>How will I handle my feelings for others?</a:t>
            </a:r>
          </a:p>
          <a:p>
            <a:pPr lvl="1">
              <a:spcBef>
                <a:spcPts val="1200"/>
              </a:spcBef>
              <a:buFont typeface="Arial" pitchFamily="34" charset="0"/>
              <a:buChar char="•"/>
            </a:pPr>
            <a:r>
              <a:rPr lang="en-US" dirty="0" smtClean="0"/>
              <a:t>Can I be flexible, accepting and gentle?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Am I open to supervision?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Am I open to correction?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On ethical questions will I ask for help?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Do I know where and to whom to refer people?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924800" cy="838200"/>
          </a:xfrm>
        </p:spPr>
        <p:txBody>
          <a:bodyPr/>
          <a:lstStyle/>
          <a:p>
            <a:r>
              <a:rPr lang="en-US" dirty="0" smtClean="0">
                <a:solidFill>
                  <a:schemeClr val="tx2">
                    <a:lumMod val="90000"/>
                  </a:schemeClr>
                </a:solidFill>
              </a:rPr>
              <a:t>Do’s and Don’ts</a:t>
            </a:r>
            <a:endParaRPr lang="en-US" dirty="0">
              <a:solidFill>
                <a:schemeClr val="tx2">
                  <a:lumMod val="90000"/>
                </a:scheme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371600"/>
            <a:ext cx="7924800" cy="5029200"/>
          </a:xfrm>
        </p:spPr>
        <p:txBody>
          <a:bodyPr>
            <a:noAutofit/>
          </a:bodyPr>
          <a:lstStyle/>
          <a:p>
            <a:r>
              <a:rPr lang="en-US" sz="2200" b="1" spc="0" dirty="0" smtClean="0">
                <a:solidFill>
                  <a:schemeClr val="bg1"/>
                </a:solidFill>
              </a:rPr>
              <a:t>DON’T</a:t>
            </a:r>
            <a:r>
              <a:rPr lang="en-US" sz="2200" spc="0" dirty="0" smtClean="0">
                <a:solidFill>
                  <a:schemeClr val="tx2">
                    <a:lumMod val="90000"/>
                  </a:schemeClr>
                </a:solidFill>
              </a:rPr>
              <a:t>:</a:t>
            </a:r>
          </a:p>
          <a:p>
            <a:pPr lvl="1">
              <a:buClr>
                <a:schemeClr val="bg1"/>
              </a:buClr>
              <a:buFont typeface="Arial" pitchFamily="34" charset="0"/>
              <a:buChar char="•"/>
            </a:pPr>
            <a:r>
              <a:rPr lang="en-US" sz="2200" dirty="0" smtClean="0">
                <a:solidFill>
                  <a:schemeClr val="bg1"/>
                </a:solidFill>
              </a:rPr>
              <a:t> Give advice</a:t>
            </a:r>
          </a:p>
          <a:p>
            <a:pPr lvl="1">
              <a:buClr>
                <a:schemeClr val="bg1"/>
              </a:buClr>
              <a:buFont typeface="Arial" pitchFamily="34" charset="0"/>
              <a:buChar char="•"/>
            </a:pPr>
            <a:r>
              <a:rPr lang="en-US" sz="2200" dirty="0" smtClean="0">
                <a:solidFill>
                  <a:schemeClr val="bg1"/>
                </a:solidFill>
              </a:rPr>
              <a:t> Try to solve their problems</a:t>
            </a:r>
          </a:p>
          <a:p>
            <a:pPr lvl="1">
              <a:buClr>
                <a:schemeClr val="bg1"/>
              </a:buClr>
              <a:buFont typeface="Arial" pitchFamily="34" charset="0"/>
              <a:buChar char="•"/>
            </a:pPr>
            <a:r>
              <a:rPr lang="en-US" sz="2200" dirty="0" smtClean="0">
                <a:solidFill>
                  <a:schemeClr val="bg1"/>
                </a:solidFill>
              </a:rPr>
              <a:t> Ask a lot of questions</a:t>
            </a:r>
          </a:p>
          <a:p>
            <a:pPr lvl="1">
              <a:buClr>
                <a:schemeClr val="bg1"/>
              </a:buClr>
            </a:pPr>
            <a:endParaRPr lang="en-US" sz="1000" spc="0" dirty="0" smtClean="0">
              <a:solidFill>
                <a:schemeClr val="tx2">
                  <a:lumMod val="90000"/>
                </a:schemeClr>
              </a:solidFill>
            </a:endParaRPr>
          </a:p>
          <a:p>
            <a:pPr>
              <a:buClr>
                <a:schemeClr val="bg1"/>
              </a:buClr>
            </a:pPr>
            <a:r>
              <a:rPr lang="en-US" sz="2200" b="1" spc="0" dirty="0" smtClean="0">
                <a:solidFill>
                  <a:schemeClr val="bg1"/>
                </a:solidFill>
              </a:rPr>
              <a:t>DO</a:t>
            </a:r>
            <a:r>
              <a:rPr lang="en-US" sz="2200" spc="0" dirty="0" smtClean="0">
                <a:solidFill>
                  <a:schemeClr val="tx2">
                    <a:lumMod val="90000"/>
                  </a:schemeClr>
                </a:solidFill>
              </a:rPr>
              <a:t>:</a:t>
            </a:r>
          </a:p>
          <a:p>
            <a:pPr lvl="1">
              <a:buClr>
                <a:schemeClr val="bg1"/>
              </a:buClr>
              <a:buFont typeface="Arial" pitchFamily="34" charset="0"/>
              <a:buChar char="•"/>
            </a:pPr>
            <a:r>
              <a:rPr lang="en-US" sz="2200" dirty="0" smtClean="0">
                <a:solidFill>
                  <a:schemeClr val="bg1"/>
                </a:solidFill>
              </a:rPr>
              <a:t> Listen closely to what is being said</a:t>
            </a:r>
          </a:p>
          <a:p>
            <a:pPr lvl="1">
              <a:buClr>
                <a:schemeClr val="bg1"/>
              </a:buClr>
              <a:buFont typeface="Arial" pitchFamily="34" charset="0"/>
              <a:buChar char="•"/>
            </a:pPr>
            <a:r>
              <a:rPr lang="en-US" sz="2200" dirty="0" smtClean="0">
                <a:solidFill>
                  <a:schemeClr val="bg1"/>
                </a:solidFill>
              </a:rPr>
              <a:t> Pay attention to non-</a:t>
            </a:r>
            <a:r>
              <a:rPr lang="en-US" sz="2200" dirty="0" err="1" smtClean="0">
                <a:solidFill>
                  <a:schemeClr val="bg1"/>
                </a:solidFill>
              </a:rPr>
              <a:t>verbals</a:t>
            </a:r>
            <a:endParaRPr lang="en-US" sz="2200" dirty="0" smtClean="0">
              <a:solidFill>
                <a:schemeClr val="bg1"/>
              </a:solidFill>
            </a:endParaRPr>
          </a:p>
          <a:p>
            <a:pPr lvl="1">
              <a:buClr>
                <a:schemeClr val="bg1"/>
              </a:buClr>
              <a:buFont typeface="Arial" pitchFamily="34" charset="0"/>
              <a:buChar char="•"/>
            </a:pPr>
            <a:r>
              <a:rPr lang="en-US" sz="2200" dirty="0" smtClean="0">
                <a:solidFill>
                  <a:schemeClr val="bg1"/>
                </a:solidFill>
              </a:rPr>
              <a:t> Keep the focus on the man or woman who is speaking</a:t>
            </a:r>
          </a:p>
          <a:p>
            <a:pPr lvl="1">
              <a:buClr>
                <a:schemeClr val="bg1"/>
              </a:buClr>
              <a:buFont typeface="Arial" pitchFamily="34" charset="0"/>
              <a:buChar char="•"/>
            </a:pPr>
            <a:r>
              <a:rPr lang="en-US" sz="2200" dirty="0" smtClean="0">
                <a:solidFill>
                  <a:schemeClr val="bg1"/>
                </a:solidFill>
              </a:rPr>
              <a:t> Be concrete; listen for the substance in what’s being said</a:t>
            </a:r>
          </a:p>
          <a:p>
            <a:pPr lvl="1">
              <a:buClr>
                <a:schemeClr val="bg1"/>
              </a:buClr>
              <a:buFont typeface="Arial" pitchFamily="34" charset="0"/>
              <a:buChar char="•"/>
            </a:pPr>
            <a:r>
              <a:rPr lang="en-US" sz="2200" dirty="0" smtClean="0">
                <a:solidFill>
                  <a:schemeClr val="bg1"/>
                </a:solidFill>
              </a:rPr>
              <a:t> Listen for metaphors</a:t>
            </a:r>
          </a:p>
          <a:p>
            <a:pPr lvl="1">
              <a:buClr>
                <a:schemeClr val="bg1"/>
              </a:buClr>
              <a:buFont typeface="Arial" pitchFamily="34" charset="0"/>
              <a:buChar char="•"/>
            </a:pPr>
            <a:r>
              <a:rPr lang="en-US" sz="2200" dirty="0" smtClean="0">
                <a:solidFill>
                  <a:schemeClr val="bg1"/>
                </a:solidFill>
              </a:rPr>
              <a:t> Summarize for the speaker what was heard</a:t>
            </a:r>
          </a:p>
          <a:p>
            <a:pPr lvl="1">
              <a:buClr>
                <a:schemeClr val="bg1"/>
              </a:buClr>
              <a:buFont typeface="Arial" pitchFamily="34" charset="0"/>
              <a:buChar char="•"/>
            </a:pPr>
            <a:r>
              <a:rPr lang="en-US" sz="2200" dirty="0" smtClean="0">
                <a:solidFill>
                  <a:schemeClr val="bg1"/>
                </a:solidFill>
              </a:rPr>
              <a:t> Accept the speaker’s correction(s) about what was heard</a:t>
            </a:r>
            <a:endParaRPr lang="en-US" sz="2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24000"/>
            <a:ext cx="7848600" cy="4572000"/>
          </a:xfrm>
        </p:spPr>
        <p:txBody>
          <a:bodyPr>
            <a:normAutofit/>
          </a:bodyPr>
          <a:lstStyle/>
          <a:p>
            <a:pPr lvl="1" algn="just"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The complaint.</a:t>
            </a:r>
          </a:p>
          <a:p>
            <a:pPr lvl="1" algn="just"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How is their life affected by their current belief?</a:t>
            </a:r>
          </a:p>
          <a:p>
            <a:pPr lvl="1" algn="just"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How and when did they form their belief?</a:t>
            </a:r>
          </a:p>
          <a:p>
            <a:pPr lvl="1" algn="just"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How important has it been to them since then?</a:t>
            </a:r>
          </a:p>
          <a:p>
            <a:pPr lvl="1" algn="just"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How would their life be different if they chose to change their belief?</a:t>
            </a:r>
          </a:p>
          <a:p>
            <a:pPr lvl="1" algn="just"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What are their concerns, fears and/or doubts about letting go of their current beliefs?</a:t>
            </a:r>
            <a:endParaRPr lang="en-US"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Some things to listen for:</a:t>
            </a:r>
            <a:endParaRPr lang="en-US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2514600" y="1981200"/>
            <a:ext cx="3125788" cy="685800"/>
          </a:xfrm>
        </p:spPr>
        <p:txBody>
          <a:bodyPr/>
          <a:lstStyle/>
          <a:p>
            <a:pPr algn="ctr"/>
            <a:r>
              <a:rPr lang="en-US" dirty="0" smtClean="0"/>
              <a:t>Inflexible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447800"/>
          </a:xfrm>
        </p:spPr>
        <p:txBody>
          <a:bodyPr>
            <a:normAutofit/>
          </a:bodyPr>
          <a:lstStyle/>
          <a:p>
            <a:pPr algn="ctr">
              <a:spcBef>
                <a:spcPts val="3600"/>
              </a:spcBef>
            </a:pPr>
            <a:r>
              <a:rPr lang="en-US" dirty="0" smtClean="0">
                <a:solidFill>
                  <a:schemeClr val="bg1"/>
                </a:solidFill>
              </a:rPr>
              <a:t>Diagnosing Systems:  A Matrix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sz="3200" dirty="0" smtClean="0">
                <a:solidFill>
                  <a:schemeClr val="bg1"/>
                </a:solidFill>
              </a:rPr>
              <a:t>(Legend:  </a:t>
            </a:r>
            <a:r>
              <a:rPr lang="en-US" sz="3200" dirty="0" smtClean="0">
                <a:solidFill>
                  <a:srgbClr val="FF0000"/>
                </a:solidFill>
              </a:rPr>
              <a:t>Chaotic</a:t>
            </a:r>
            <a:r>
              <a:rPr lang="en-US" sz="3200" dirty="0" smtClean="0">
                <a:solidFill>
                  <a:schemeClr val="bg1"/>
                </a:solidFill>
              </a:rPr>
              <a:t> – </a:t>
            </a:r>
            <a:r>
              <a:rPr lang="en-US" sz="3200" dirty="0" smtClean="0">
                <a:solidFill>
                  <a:srgbClr val="FFC000"/>
                </a:solidFill>
              </a:rPr>
              <a:t>Cautious</a:t>
            </a:r>
            <a:r>
              <a:rPr lang="en-US" sz="3200" dirty="0" smtClean="0">
                <a:solidFill>
                  <a:schemeClr val="bg1"/>
                </a:solidFill>
              </a:rPr>
              <a:t> – </a:t>
            </a:r>
            <a:r>
              <a:rPr lang="en-US" sz="3200" dirty="0" smtClean="0">
                <a:solidFill>
                  <a:srgbClr val="92D050"/>
                </a:solidFill>
              </a:rPr>
              <a:t>Eager)</a:t>
            </a:r>
            <a:endParaRPr lang="en-US" sz="3200" dirty="0">
              <a:solidFill>
                <a:srgbClr val="92D050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3"/>
          </p:nvPr>
        </p:nvSpPr>
        <p:spPr>
          <a:xfrm>
            <a:off x="6096000" y="2029407"/>
            <a:ext cx="2592388" cy="637593"/>
          </a:xfrm>
        </p:spPr>
        <p:txBody>
          <a:bodyPr/>
          <a:lstStyle/>
          <a:p>
            <a:pPr algn="ctr"/>
            <a:r>
              <a:rPr lang="en-US" dirty="0" smtClean="0"/>
              <a:t>Flexible</a:t>
            </a:r>
            <a:endParaRPr lang="en-US" dirty="0"/>
          </a:p>
        </p:txBody>
      </p:sp>
      <p:sp>
        <p:nvSpPr>
          <p:cNvPr id="7" name="Text Placeholder 1"/>
          <p:cNvSpPr txBox="1">
            <a:spLocks/>
          </p:cNvSpPr>
          <p:nvPr/>
        </p:nvSpPr>
        <p:spPr>
          <a:xfrm>
            <a:off x="457200" y="3200400"/>
            <a:ext cx="1676400" cy="762000"/>
          </a:xfrm>
          <a:prstGeom prst="rect">
            <a:avLst/>
          </a:prstGeo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txBody>
          <a:bodyPr vert="horz" lIns="91440" tIns="45720" rIns="91440" bIns="45720" anchor="b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Stable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Text Placeholder 1"/>
          <p:cNvSpPr txBox="1">
            <a:spLocks/>
          </p:cNvSpPr>
          <p:nvPr/>
        </p:nvSpPr>
        <p:spPr>
          <a:xfrm>
            <a:off x="5943600" y="2743200"/>
            <a:ext cx="2895600" cy="1219200"/>
          </a:xfrm>
          <a:prstGeom prst="rect">
            <a:avLst/>
          </a:prstGeo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txBody>
          <a:bodyPr vert="horz" lIns="91440" tIns="45720" rIns="91440" bIns="45720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None/>
              <a:tabLst/>
              <a:defRPr/>
            </a:pPr>
            <a:r>
              <a:rPr kumimoji="0" lang="en-US" sz="2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Internal desire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None/>
              <a:tabLst/>
              <a:defRPr/>
            </a:pPr>
            <a:r>
              <a:rPr lang="en-US" sz="2600" b="1" dirty="0" smtClean="0">
                <a:solidFill>
                  <a:srgbClr val="FFC000"/>
                </a:solidFill>
              </a:rPr>
              <a:t>Decline mode</a:t>
            </a:r>
            <a:endParaRPr kumimoji="0" lang="en-US" sz="2600" b="1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Text Placeholder 1"/>
          <p:cNvSpPr txBox="1">
            <a:spLocks/>
          </p:cNvSpPr>
          <p:nvPr/>
        </p:nvSpPr>
        <p:spPr>
          <a:xfrm>
            <a:off x="2438400" y="4267200"/>
            <a:ext cx="3429000" cy="1600200"/>
          </a:xfrm>
          <a:prstGeom prst="rect">
            <a:avLst/>
          </a:prstGeo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txBody>
          <a:bodyPr vert="horz" lIns="91440" tIns="45720" rIns="91440" bIns="45720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None/>
              <a:tabLst/>
              <a:defRPr/>
            </a:pPr>
            <a:r>
              <a:rPr kumimoji="0" lang="en-US" sz="2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External force /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None/>
              <a:tabLst/>
              <a:defRPr/>
            </a:pPr>
            <a:r>
              <a:rPr kumimoji="0" lang="en-US" sz="2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High conflict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None/>
              <a:tabLst/>
              <a:defRPr/>
            </a:pPr>
            <a:r>
              <a:rPr lang="en-US" sz="2600" b="1" dirty="0" smtClean="0">
                <a:solidFill>
                  <a:srgbClr val="FF0000"/>
                </a:solidFill>
              </a:rPr>
              <a:t>Crisis mode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Text Placeholder 1"/>
          <p:cNvSpPr txBox="1">
            <a:spLocks/>
          </p:cNvSpPr>
          <p:nvPr/>
        </p:nvSpPr>
        <p:spPr>
          <a:xfrm>
            <a:off x="6096000" y="4648200"/>
            <a:ext cx="2668588" cy="1676400"/>
          </a:xfrm>
          <a:prstGeom prst="rect">
            <a:avLst/>
          </a:prstGeo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txBody>
          <a:bodyPr vert="horz" lIns="91440" tIns="45720" rIns="91440" bIns="45720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None/>
              <a:tabLst/>
              <a:defRPr/>
            </a:pPr>
            <a:r>
              <a:rPr kumimoji="0" lang="en-US" sz="2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Flexible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None/>
              <a:tabLst/>
              <a:defRPr/>
            </a:pPr>
            <a:r>
              <a:rPr lang="en-US" sz="2600" b="1" dirty="0" smtClean="0">
                <a:solidFill>
                  <a:srgbClr val="92D050"/>
                </a:solidFill>
              </a:rPr>
              <a:t>Start-up or renewal mode</a:t>
            </a:r>
            <a:endParaRPr kumimoji="0" lang="en-US" sz="2600" b="1" u="none" strike="noStrike" kern="1200" cap="none" spc="0" normalizeH="0" baseline="0" noProof="0" dirty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Text Placeholder 1"/>
          <p:cNvSpPr txBox="1">
            <a:spLocks/>
          </p:cNvSpPr>
          <p:nvPr/>
        </p:nvSpPr>
        <p:spPr>
          <a:xfrm>
            <a:off x="381000" y="5105400"/>
            <a:ext cx="1752600" cy="762000"/>
          </a:xfrm>
          <a:prstGeom prst="rect">
            <a:avLst/>
          </a:prstGeo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txBody>
          <a:bodyPr vert="horz" lIns="91440" tIns="45720" rIns="91440" bIns="45720" anchor="b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Unstable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Text Placeholder 1"/>
          <p:cNvSpPr txBox="1">
            <a:spLocks/>
          </p:cNvSpPr>
          <p:nvPr/>
        </p:nvSpPr>
        <p:spPr>
          <a:xfrm>
            <a:off x="2436812" y="2667000"/>
            <a:ext cx="3354388" cy="1295400"/>
          </a:xfrm>
          <a:prstGeom prst="rect">
            <a:avLst/>
          </a:prstGeom>
          <a:noFill/>
          <a:ln w="25400" cap="rnd" cmpd="sng" algn="ctr"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0800000" scaled="1"/>
              <a:tileRect/>
            </a:gradFill>
            <a:prstDash val="solid"/>
          </a:ln>
          <a:effectLst>
            <a:softEdge rad="63500"/>
          </a:effectLst>
          <a:sp3d prstMaterial="flat"/>
        </p:spPr>
        <p:txBody>
          <a:bodyPr vert="horz" lIns="91440" tIns="45720" rIns="91440" bIns="45720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None/>
              <a:tabLst/>
              <a:defRPr/>
            </a:pPr>
            <a:r>
              <a:rPr lang="en-US" sz="2600" b="1" i="1" dirty="0" smtClean="0">
                <a:solidFill>
                  <a:srgbClr val="FFC000"/>
                </a:solidFill>
              </a:rPr>
              <a:t>Rigid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None/>
              <a:tabLst/>
              <a:defRPr/>
            </a:pPr>
            <a:r>
              <a:rPr kumimoji="0" lang="en-US" sz="2600" b="1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Maintenance</a:t>
            </a:r>
            <a:r>
              <a:rPr kumimoji="0" lang="en-US" sz="260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600" b="1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mode</a:t>
            </a:r>
            <a:endParaRPr kumimoji="0" lang="en-US" sz="2600" b="1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457200" y="304800"/>
            <a:ext cx="8305800" cy="685800"/>
          </a:xfrm>
        </p:spPr>
        <p:txBody>
          <a:bodyPr/>
          <a:lstStyle/>
          <a:p>
            <a:r>
              <a:rPr lang="en-US" dirty="0" smtClean="0"/>
              <a:t>Common Defense Mechanisms: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idx="1"/>
          </p:nvPr>
        </p:nvSpPr>
        <p:spPr>
          <a:xfrm>
            <a:off x="152400" y="914400"/>
            <a:ext cx="2590800" cy="5638800"/>
          </a:xfrm>
        </p:spPr>
        <p:txBody>
          <a:bodyPr>
            <a:normAutofit/>
          </a:bodyPr>
          <a:lstStyle/>
          <a:p>
            <a:pPr algn="r"/>
            <a:r>
              <a:rPr lang="en-US" sz="1800" dirty="0" smtClean="0"/>
              <a:t>Denial of Reality</a:t>
            </a:r>
          </a:p>
          <a:p>
            <a:pPr algn="r"/>
            <a:r>
              <a:rPr lang="en-US" sz="1800" dirty="0" smtClean="0">
                <a:solidFill>
                  <a:schemeClr val="tx1"/>
                </a:solidFill>
              </a:rPr>
              <a:t>Fantasizing</a:t>
            </a:r>
          </a:p>
          <a:p>
            <a:pPr algn="r"/>
            <a:r>
              <a:rPr lang="en-US" sz="1800" dirty="0" smtClean="0"/>
              <a:t>Compensation</a:t>
            </a:r>
          </a:p>
          <a:p>
            <a:pPr algn="r"/>
            <a:r>
              <a:rPr lang="en-US" sz="1800" dirty="0" smtClean="0">
                <a:solidFill>
                  <a:schemeClr val="tx1"/>
                </a:solidFill>
              </a:rPr>
              <a:t>Projection</a:t>
            </a:r>
          </a:p>
          <a:p>
            <a:pPr algn="r"/>
            <a:r>
              <a:rPr lang="en-US" sz="1800" dirty="0" smtClean="0"/>
              <a:t>Rationalization</a:t>
            </a:r>
          </a:p>
          <a:p>
            <a:pPr algn="r">
              <a:spcBef>
                <a:spcPts val="0"/>
              </a:spcBef>
            </a:pPr>
            <a:endParaRPr lang="en-US" sz="1800" dirty="0" smtClean="0"/>
          </a:p>
          <a:p>
            <a:pPr algn="r"/>
            <a:r>
              <a:rPr lang="en-US" sz="1800" dirty="0" smtClean="0">
                <a:solidFill>
                  <a:schemeClr val="tx1"/>
                </a:solidFill>
              </a:rPr>
              <a:t>Repression</a:t>
            </a:r>
          </a:p>
          <a:p>
            <a:pPr algn="r">
              <a:spcBef>
                <a:spcPts val="0"/>
              </a:spcBef>
            </a:pPr>
            <a:endParaRPr lang="en-US" sz="1800" dirty="0" smtClean="0"/>
          </a:p>
          <a:p>
            <a:pPr algn="r"/>
            <a:r>
              <a:rPr lang="en-US" sz="1800" dirty="0" smtClean="0"/>
              <a:t>Reaction Formation</a:t>
            </a:r>
          </a:p>
          <a:p>
            <a:pPr algn="r">
              <a:spcBef>
                <a:spcPts val="0"/>
              </a:spcBef>
            </a:pPr>
            <a:endParaRPr lang="en-US" sz="1800" dirty="0" smtClean="0"/>
          </a:p>
          <a:p>
            <a:pPr algn="r"/>
            <a:r>
              <a:rPr lang="en-US" sz="1800" dirty="0" smtClean="0">
                <a:solidFill>
                  <a:schemeClr val="tx1"/>
                </a:solidFill>
              </a:rPr>
              <a:t>Displacement</a:t>
            </a:r>
          </a:p>
          <a:p>
            <a:pPr algn="r"/>
            <a:r>
              <a:rPr lang="en-US" sz="1800" dirty="0" smtClean="0"/>
              <a:t>Emotional Insulation</a:t>
            </a:r>
          </a:p>
          <a:p>
            <a:pPr algn="r">
              <a:spcBef>
                <a:spcPts val="0"/>
              </a:spcBef>
            </a:pPr>
            <a:endParaRPr lang="en-US" sz="1800" dirty="0" smtClean="0"/>
          </a:p>
          <a:p>
            <a:pPr algn="r"/>
            <a:r>
              <a:rPr lang="en-US" sz="1800" dirty="0" err="1" smtClean="0">
                <a:solidFill>
                  <a:schemeClr val="tx1"/>
                </a:solidFill>
              </a:rPr>
              <a:t>Sympathism</a:t>
            </a:r>
            <a:endParaRPr lang="en-US" sz="1800" dirty="0" smtClean="0">
              <a:solidFill>
                <a:schemeClr val="tx1"/>
              </a:solidFill>
            </a:endParaRPr>
          </a:p>
          <a:p>
            <a:pPr algn="r">
              <a:spcBef>
                <a:spcPts val="0"/>
              </a:spcBef>
            </a:pPr>
            <a:endParaRPr lang="en-US" sz="1800" dirty="0" smtClean="0"/>
          </a:p>
          <a:p>
            <a:pPr algn="r"/>
            <a:r>
              <a:rPr lang="en-US" sz="1800" dirty="0" smtClean="0"/>
              <a:t>Regression</a:t>
            </a:r>
          </a:p>
          <a:p>
            <a:pPr algn="r"/>
            <a:r>
              <a:rPr lang="en-US" sz="1800" dirty="0" smtClean="0">
                <a:solidFill>
                  <a:schemeClr val="tx1"/>
                </a:solidFill>
              </a:rPr>
              <a:t>Intellectualizing</a:t>
            </a:r>
          </a:p>
        </p:txBody>
      </p:sp>
      <p:sp>
        <p:nvSpPr>
          <p:cNvPr id="13" name="Text Placeholder 11"/>
          <p:cNvSpPr txBox="1">
            <a:spLocks/>
          </p:cNvSpPr>
          <p:nvPr/>
        </p:nvSpPr>
        <p:spPr>
          <a:xfrm>
            <a:off x="2743200" y="914400"/>
            <a:ext cx="6248400" cy="55626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pPr marR="0" lvl="0" algn="l" defTabSz="914400" rtl="0" eaLnBrk="1" fontAlgn="auto" latinLnBrk="0" hangingPunct="1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None/>
              <a:tabLst/>
              <a:defRPr/>
            </a:pPr>
            <a:r>
              <a:rPr kumimoji="0" lang="en-US" b="0" i="0" u="none" strike="noStrike" kern="1200" cap="none" spc="10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Like an “ostrich with its head in the sand”.</a:t>
            </a:r>
          </a:p>
          <a:p>
            <a:pPr marR="0" lvl="0" algn="l" defTabSz="914400" rtl="0" eaLnBrk="1" fontAlgn="auto" latinLnBrk="0" hangingPunct="1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None/>
              <a:tabLst/>
              <a:defRPr/>
            </a:pPr>
            <a:r>
              <a:rPr lang="en-US" spc="100" noProof="0" dirty="0" smtClean="0"/>
              <a:t>Healthy, unless taken to extremes</a:t>
            </a:r>
            <a:r>
              <a:rPr lang="en-US" spc="100" noProof="0" dirty="0" smtClean="0">
                <a:solidFill>
                  <a:schemeClr val="tx2"/>
                </a:solidFill>
              </a:rPr>
              <a:t>.</a:t>
            </a:r>
          </a:p>
          <a:p>
            <a:pPr marR="0" lvl="0" algn="l" defTabSz="914400" rtl="0" eaLnBrk="1" fontAlgn="auto" latinLnBrk="0" hangingPunct="1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None/>
              <a:tabLst/>
              <a:defRPr/>
            </a:pPr>
            <a:r>
              <a:rPr kumimoji="0" lang="en-US" b="0" i="0" u="none" strike="noStrike" kern="1200" cap="none" spc="100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Pursuit</a:t>
            </a:r>
            <a:r>
              <a:rPr kumimoji="0" lang="en-US" b="0" i="0" u="none" strike="noStrike" kern="1200" cap="none" spc="100" normalizeH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of “second-best” goals as a way of life.</a:t>
            </a:r>
          </a:p>
          <a:p>
            <a:pPr marR="0" lvl="0" algn="l" defTabSz="914400" rtl="0" eaLnBrk="1" fontAlgn="auto" latinLnBrk="0" hangingPunct="1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None/>
              <a:tabLst/>
              <a:defRPr/>
            </a:pPr>
            <a:r>
              <a:rPr lang="en-US" spc="100" noProof="0" dirty="0" smtClean="0"/>
              <a:t>Attributing one’s own unethical desires to others.</a:t>
            </a:r>
          </a:p>
          <a:p>
            <a:pPr marR="0" lvl="0" algn="l" defTabSz="914400" rtl="0" eaLnBrk="1" fontAlgn="auto" latinLnBrk="0" hangingPunct="1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None/>
              <a:tabLst/>
              <a:defRPr/>
            </a:pPr>
            <a:r>
              <a:rPr kumimoji="0" lang="en-US" b="0" i="0" u="none" strike="noStrike" kern="1200" cap="none" spc="10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Strong resistance to any attempts to consider or explore other possible reasons for behavior.</a:t>
            </a:r>
          </a:p>
          <a:p>
            <a:pPr marR="0" lvl="0" algn="l" defTabSz="914400" rtl="0" eaLnBrk="1" fontAlgn="auto" latinLnBrk="0" hangingPunct="1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None/>
              <a:tabLst/>
              <a:defRPr/>
            </a:pPr>
            <a:r>
              <a:rPr lang="en-US" spc="100" dirty="0" smtClean="0"/>
              <a:t>Involuntary or unconscious attempts to keep from dealing with unpleasant feelings.</a:t>
            </a:r>
          </a:p>
          <a:p>
            <a:pPr marR="0" lvl="0" algn="l" defTabSz="914400" rtl="0" eaLnBrk="1" fontAlgn="auto" latinLnBrk="0" hangingPunct="1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None/>
              <a:tabLst/>
              <a:defRPr/>
            </a:pPr>
            <a:r>
              <a:rPr kumimoji="0" lang="en-US" b="0" i="0" u="none" strike="noStrike" kern="1200" cap="none" spc="10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Verbalization</a:t>
            </a:r>
            <a:r>
              <a:rPr kumimoji="0" lang="en-US" b="0" i="0" u="none" strike="noStrike" kern="1200" cap="none" spc="10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of exaggerated attitudes opposite of the demonstrated behavior.</a:t>
            </a:r>
          </a:p>
          <a:p>
            <a:pPr marR="0" lvl="0" algn="l" defTabSz="914400" rtl="0" eaLnBrk="1" fontAlgn="auto" latinLnBrk="0" hangingPunct="1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None/>
              <a:tabLst/>
              <a:defRPr/>
            </a:pPr>
            <a:r>
              <a:rPr lang="en-US" spc="100" baseline="0" dirty="0" smtClean="0"/>
              <a:t>Lack</a:t>
            </a:r>
            <a:r>
              <a:rPr lang="en-US" spc="100" dirty="0" smtClean="0"/>
              <a:t> of courage to confront the actual cause of anger.</a:t>
            </a:r>
          </a:p>
          <a:p>
            <a:pPr marR="0" lvl="0" algn="l" defTabSz="914400" rtl="0" eaLnBrk="1" fontAlgn="auto" latinLnBrk="0" hangingPunct="1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None/>
              <a:tabLst/>
              <a:defRPr/>
            </a:pPr>
            <a:r>
              <a:rPr kumimoji="0" lang="en-US" b="0" i="0" u="none" strike="noStrike" kern="1200" cap="none" spc="10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Withdrawal</a:t>
            </a:r>
            <a:r>
              <a:rPr kumimoji="0" lang="en-US" b="0" i="0" u="none" strike="noStrike" kern="1200" cap="none" spc="10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into passivity or indifference to protect the self from possible future hurt.</a:t>
            </a:r>
          </a:p>
          <a:p>
            <a:pPr marR="0" lvl="0" algn="l" defTabSz="914400" rtl="0" eaLnBrk="1" fontAlgn="auto" latinLnBrk="0" hangingPunct="1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None/>
              <a:tabLst/>
              <a:defRPr/>
            </a:pPr>
            <a:r>
              <a:rPr lang="en-US" spc="100" baseline="0" dirty="0" smtClean="0"/>
              <a:t>Striving</a:t>
            </a:r>
            <a:r>
              <a:rPr lang="en-US" spc="100" dirty="0" smtClean="0"/>
              <a:t> to gain sympathy in order to bolster feelings of self-worth despite personal failures.</a:t>
            </a:r>
          </a:p>
          <a:p>
            <a:pPr marR="0" lvl="0" algn="l" defTabSz="914400" rtl="0" eaLnBrk="1" fontAlgn="auto" latinLnBrk="0" hangingPunct="1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None/>
              <a:tabLst/>
              <a:defRPr/>
            </a:pPr>
            <a:r>
              <a:rPr kumimoji="0" lang="en-US" b="0" i="0" u="none" strike="noStrike" kern="1200" cap="none" spc="10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Dependency.</a:t>
            </a:r>
          </a:p>
          <a:p>
            <a:pPr marR="0" lvl="0" algn="l" defTabSz="914400" rtl="0" eaLnBrk="1" fontAlgn="auto" latinLnBrk="0" hangingPunct="1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None/>
              <a:tabLst/>
              <a:defRPr/>
            </a:pPr>
            <a:r>
              <a:rPr lang="en-US" spc="100" dirty="0" smtClean="0"/>
              <a:t>Superficiality.</a:t>
            </a:r>
            <a:endParaRPr kumimoji="0" lang="en-US" b="0" i="0" u="none" strike="noStrike" kern="1200" cap="none" spc="10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848600" cy="533400"/>
          </a:xfrm>
        </p:spPr>
        <p:txBody>
          <a:bodyPr>
            <a:noAutofit/>
          </a:bodyPr>
          <a:lstStyle/>
          <a:p>
            <a:pPr algn="just"/>
            <a:r>
              <a:rPr lang="en-US" sz="2000" dirty="0" smtClean="0"/>
              <a:t>The interactions of a group are typical of those in a community.  </a:t>
            </a:r>
            <a:endParaRPr lang="en-US" sz="20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>
          <a:xfrm>
            <a:off x="6324600" y="838200"/>
            <a:ext cx="2514600" cy="5410200"/>
          </a:xfrm>
        </p:spPr>
        <p:txBody>
          <a:bodyPr>
            <a:normAutofit fontScale="92500" lnSpcReduction="20000"/>
          </a:bodyPr>
          <a:lstStyle/>
          <a:p>
            <a:pPr marL="342900" indent="-342900" algn="just">
              <a:buClr>
                <a:schemeClr val="bg1"/>
              </a:buClr>
            </a:pPr>
            <a:r>
              <a:rPr lang="en-US" sz="1800" dirty="0" smtClean="0"/>
              <a:t>Some tips for a group facilitator are:</a:t>
            </a:r>
          </a:p>
          <a:p>
            <a:pPr marL="342900" indent="-342900" algn="just">
              <a:buClr>
                <a:schemeClr val="bg1"/>
              </a:buClr>
              <a:buFont typeface="+mj-lt"/>
              <a:buAutoNum type="arabicPeriod"/>
            </a:pPr>
            <a:r>
              <a:rPr lang="en-US" sz="1800" dirty="0" smtClean="0"/>
              <a:t>“I’m interested in that idea.  I wonder if anyone else has a comment on it?”</a:t>
            </a:r>
          </a:p>
          <a:p>
            <a:pPr marL="342900" indent="-342900" algn="just">
              <a:buClr>
                <a:schemeClr val="bg1"/>
              </a:buClr>
              <a:buFont typeface="+mj-lt"/>
              <a:buAutoNum type="arabicPeriod"/>
            </a:pPr>
            <a:r>
              <a:rPr lang="en-US" sz="1800" dirty="0" smtClean="0"/>
              <a:t>“ ___ thinks ___.  Do the rest of you agree?”</a:t>
            </a:r>
          </a:p>
          <a:p>
            <a:pPr marL="342900" indent="-342900" algn="just">
              <a:buClr>
                <a:schemeClr val="bg1"/>
              </a:buClr>
              <a:buFont typeface="+mj-lt"/>
              <a:buAutoNum type="arabicPeriod"/>
            </a:pPr>
            <a:r>
              <a:rPr lang="en-US" sz="1800" dirty="0" smtClean="0"/>
              <a:t>“ ___ believes ___.  Does  anyone else have an opinion about that?”</a:t>
            </a:r>
          </a:p>
          <a:p>
            <a:pPr marL="342900" indent="-342900" algn="just">
              <a:buClr>
                <a:schemeClr val="bg1"/>
              </a:buClr>
              <a:buFont typeface="+mj-lt"/>
              <a:buAutoNum type="arabicPeriod"/>
            </a:pPr>
            <a:r>
              <a:rPr lang="en-US" sz="1800" dirty="0" smtClean="0"/>
              <a:t>“Can I have a show of hands of all who agree with ___?</a:t>
            </a:r>
          </a:p>
          <a:p>
            <a:pPr marL="342900" indent="-342900">
              <a:buClr>
                <a:schemeClr val="bg1"/>
              </a:buClr>
              <a:buFont typeface="+mj-lt"/>
              <a:buAutoNum type="arabicPeriod"/>
            </a:pPr>
            <a:endParaRPr lang="en-US" dirty="0"/>
          </a:p>
        </p:txBody>
      </p:sp>
      <p:pic>
        <p:nvPicPr>
          <p:cNvPr id="1026" name="Picture 2" descr="C:\Users\Niki\Desktop\Community Empowerment\03 - Typical Group Dynamics 0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914400"/>
            <a:ext cx="5779698" cy="5410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685800" y="304800"/>
            <a:ext cx="7924800" cy="762000"/>
          </a:xfrm>
        </p:spPr>
        <p:txBody>
          <a:bodyPr/>
          <a:lstStyle/>
          <a:p>
            <a:r>
              <a:rPr lang="en-US" dirty="0" smtClean="0"/>
              <a:t>How well do I listen?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idx="1"/>
          </p:nvPr>
        </p:nvSpPr>
        <p:spPr>
          <a:xfrm>
            <a:off x="609600" y="1066800"/>
            <a:ext cx="8001000" cy="5486400"/>
          </a:xfrm>
        </p:spPr>
        <p:txBody>
          <a:bodyPr>
            <a:noAutofit/>
          </a:bodyPr>
          <a:lstStyle/>
          <a:p>
            <a:pPr marL="457200" indent="-457200">
              <a:spcBef>
                <a:spcPts val="1000"/>
              </a:spcBef>
              <a:buClr>
                <a:schemeClr val="bg1"/>
              </a:buClr>
              <a:buFont typeface="+mj-lt"/>
              <a:buAutoNum type="arabicPeriod"/>
            </a:pPr>
            <a:r>
              <a:rPr lang="en-US" sz="1900" dirty="0" smtClean="0">
                <a:solidFill>
                  <a:schemeClr val="bg1"/>
                </a:solidFill>
              </a:rPr>
              <a:t>Do I tune out uninteresting or “dry” subjects?</a:t>
            </a:r>
          </a:p>
          <a:p>
            <a:pPr marL="457200" indent="-457200">
              <a:spcBef>
                <a:spcPts val="1000"/>
              </a:spcBef>
              <a:buClr>
                <a:schemeClr val="bg1"/>
              </a:buClr>
              <a:buFont typeface="+mj-lt"/>
              <a:buAutoNum type="arabicPeriod"/>
            </a:pPr>
            <a:r>
              <a:rPr lang="en-US" sz="1900" dirty="0" smtClean="0">
                <a:solidFill>
                  <a:schemeClr val="bg1"/>
                </a:solidFill>
              </a:rPr>
              <a:t>Do I criticize the speaker’s delivery?</a:t>
            </a:r>
          </a:p>
          <a:p>
            <a:pPr marL="457200" indent="-457200">
              <a:spcBef>
                <a:spcPts val="1000"/>
              </a:spcBef>
              <a:buClr>
                <a:schemeClr val="bg1"/>
              </a:buClr>
              <a:buFont typeface="+mj-lt"/>
              <a:buAutoNum type="arabicPeriod"/>
            </a:pPr>
            <a:r>
              <a:rPr lang="en-US" sz="1900" dirty="0" smtClean="0">
                <a:solidFill>
                  <a:schemeClr val="bg1"/>
                </a:solidFill>
              </a:rPr>
              <a:t>Do I react emotionally by mentally building arguments against the speaker’s ideas or interrupt them in order to challenge or disagree?</a:t>
            </a:r>
          </a:p>
          <a:p>
            <a:pPr marL="457200" indent="-457200">
              <a:spcBef>
                <a:spcPts val="1000"/>
              </a:spcBef>
              <a:buClr>
                <a:schemeClr val="bg1"/>
              </a:buClr>
              <a:buFont typeface="+mj-lt"/>
              <a:buAutoNum type="arabicPeriod"/>
            </a:pPr>
            <a:r>
              <a:rPr lang="en-US" sz="1900" dirty="0" smtClean="0">
                <a:solidFill>
                  <a:schemeClr val="bg1"/>
                </a:solidFill>
              </a:rPr>
              <a:t>Do I listen only for facts?</a:t>
            </a:r>
          </a:p>
          <a:p>
            <a:pPr marL="457200" indent="-457200">
              <a:spcBef>
                <a:spcPts val="1000"/>
              </a:spcBef>
              <a:buClr>
                <a:schemeClr val="bg1"/>
              </a:buClr>
              <a:buFont typeface="+mj-lt"/>
              <a:buAutoNum type="arabicPeriod"/>
            </a:pPr>
            <a:r>
              <a:rPr lang="en-US" sz="1900" dirty="0" smtClean="0">
                <a:solidFill>
                  <a:schemeClr val="bg1"/>
                </a:solidFill>
              </a:rPr>
              <a:t>Do I try to outline everything?</a:t>
            </a:r>
          </a:p>
          <a:p>
            <a:pPr marL="457200" indent="-457200">
              <a:spcBef>
                <a:spcPts val="1000"/>
              </a:spcBef>
              <a:buClr>
                <a:schemeClr val="bg1"/>
              </a:buClr>
              <a:buFont typeface="+mj-lt"/>
              <a:buAutoNum type="arabicPeriod"/>
            </a:pPr>
            <a:r>
              <a:rPr lang="en-US" sz="1900" dirty="0" smtClean="0">
                <a:solidFill>
                  <a:schemeClr val="bg1"/>
                </a:solidFill>
              </a:rPr>
              <a:t>Do I fake attention?</a:t>
            </a:r>
          </a:p>
          <a:p>
            <a:pPr marL="457200" indent="-457200">
              <a:spcBef>
                <a:spcPts val="1000"/>
              </a:spcBef>
              <a:buClr>
                <a:schemeClr val="bg1"/>
              </a:buClr>
              <a:buFont typeface="+mj-lt"/>
              <a:buAutoNum type="arabicPeriod"/>
            </a:pPr>
            <a:r>
              <a:rPr lang="en-US" sz="1900" dirty="0" smtClean="0">
                <a:solidFill>
                  <a:schemeClr val="bg1"/>
                </a:solidFill>
              </a:rPr>
              <a:t>Do I tolerate or create distractions while the speaker is talking?</a:t>
            </a:r>
          </a:p>
          <a:p>
            <a:pPr marL="457200" indent="-457200">
              <a:spcBef>
                <a:spcPts val="1000"/>
              </a:spcBef>
              <a:buClr>
                <a:schemeClr val="bg1"/>
              </a:buClr>
              <a:buFont typeface="+mj-lt"/>
              <a:buAutoNum type="arabicPeriod"/>
            </a:pPr>
            <a:r>
              <a:rPr lang="en-US" sz="1900" dirty="0" smtClean="0">
                <a:solidFill>
                  <a:schemeClr val="bg1"/>
                </a:solidFill>
              </a:rPr>
              <a:t>Do I normally avoid listening to difficult subject matter?</a:t>
            </a:r>
          </a:p>
          <a:p>
            <a:pPr marL="457200" indent="-457200">
              <a:spcBef>
                <a:spcPts val="1000"/>
              </a:spcBef>
              <a:buClr>
                <a:schemeClr val="bg1"/>
              </a:buClr>
              <a:buFont typeface="+mj-lt"/>
              <a:buAutoNum type="arabicPeriod"/>
            </a:pPr>
            <a:r>
              <a:rPr lang="en-US" sz="1900" dirty="0" smtClean="0">
                <a:solidFill>
                  <a:schemeClr val="bg1"/>
                </a:solidFill>
              </a:rPr>
              <a:t>Do I ignore speakers who use words and gestures that I consider inappropriate?</a:t>
            </a:r>
          </a:p>
          <a:p>
            <a:pPr marL="457200" indent="-457200">
              <a:spcBef>
                <a:spcPts val="1000"/>
              </a:spcBef>
              <a:buClr>
                <a:schemeClr val="bg1"/>
              </a:buClr>
              <a:buFont typeface="+mj-lt"/>
              <a:buAutoNum type="arabicPeriod"/>
            </a:pPr>
            <a:r>
              <a:rPr lang="en-US" sz="1900" dirty="0" smtClean="0">
                <a:solidFill>
                  <a:schemeClr val="bg1"/>
                </a:solidFill>
              </a:rPr>
              <a:t>Do I find it difficult not to daydream during long presentations?</a:t>
            </a:r>
            <a:endParaRPr lang="en-US" sz="19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0" y="228600"/>
            <a:ext cx="3429000" cy="762000"/>
          </a:xfrm>
        </p:spPr>
        <p:txBody>
          <a:bodyPr>
            <a:noAutofit/>
          </a:bodyPr>
          <a:lstStyle/>
          <a:p>
            <a:r>
              <a:rPr lang="en-US" sz="1400" dirty="0" smtClean="0"/>
              <a:t>What’s the difference between Resistant and Resilient?  Resilient people are said to have the following attributes:</a:t>
            </a:r>
            <a:endParaRPr lang="en-US" sz="14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67400" y="1066800"/>
            <a:ext cx="2667000" cy="5410200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en-US" dirty="0" smtClean="0"/>
              <a:t>Social Competence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Responsive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Flexible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Empathic and caring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Communicative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Sense of humor</a:t>
            </a:r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en-US" dirty="0" smtClean="0"/>
              <a:t>Autonomy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Strong sense of independence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Internal locus of control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Sense of power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Self esteem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Self efficacy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Self disciplined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Impulse control</a:t>
            </a:r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en-US" dirty="0" smtClean="0"/>
              <a:t>Problem-Solver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Thinks abstractly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Thinks reflectively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Thinks flexibly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Attempts alternative solutions for cognitive and social problems</a:t>
            </a:r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en-US" dirty="0" smtClean="0"/>
              <a:t>Sense of Purpose and Future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Healthy expectations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Goal oriented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Success oriented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Achievement motivated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Educational aspirations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Persistence and hopefulness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Optimistic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Sense of anticipation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Sense of compelling future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Sense of coherence</a:t>
            </a:r>
            <a:endParaRPr lang="en-US" dirty="0"/>
          </a:p>
        </p:txBody>
      </p:sp>
      <p:pic>
        <p:nvPicPr>
          <p:cNvPr id="2050" name="Picture 2" descr="C:\Users\Niki\Desktop\Community Empowerment\Social - Resistant Behavior - ACA Journal Summer 199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457200"/>
            <a:ext cx="4953000" cy="6019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381000"/>
            <a:ext cx="5791200" cy="838200"/>
          </a:xfrm>
        </p:spPr>
        <p:txBody>
          <a:bodyPr>
            <a:normAutofit fontScale="90000"/>
          </a:bodyPr>
          <a:lstStyle/>
          <a:p>
            <a:r>
              <a:rPr lang="en-US" sz="3200" dirty="0" smtClean="0"/>
              <a:t>Some characteristics of a healthy community:</a:t>
            </a:r>
            <a:endParaRPr lang="en-US" sz="32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95400"/>
            <a:ext cx="8229600" cy="50292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			</a:t>
            </a:r>
            <a:r>
              <a:rPr lang="en-US" b="1" dirty="0" smtClean="0"/>
              <a:t>Intellectually:  </a:t>
            </a:r>
            <a:r>
              <a:rPr lang="en-US" dirty="0" smtClean="0"/>
              <a:t>The people have  a “</a:t>
            </a:r>
            <a:r>
              <a:rPr lang="en-US" dirty="0" smtClean="0">
                <a:hlinkClick r:id="rId3"/>
              </a:rPr>
              <a:t>fund of knowledge</a:t>
            </a:r>
            <a:r>
              <a:rPr lang="en-US" dirty="0" smtClean="0"/>
              <a:t>”.</a:t>
            </a:r>
          </a:p>
          <a:p>
            <a:r>
              <a:rPr lang="en-US" dirty="0" smtClean="0"/>
              <a:t>			</a:t>
            </a:r>
            <a:r>
              <a:rPr lang="en-US" b="1" dirty="0" smtClean="0"/>
              <a:t>Physically:  </a:t>
            </a:r>
            <a:r>
              <a:rPr lang="en-US" dirty="0" smtClean="0"/>
              <a:t>They care for themselves and their environment; not 			because of government, but because they care.</a:t>
            </a:r>
          </a:p>
          <a:p>
            <a:r>
              <a:rPr lang="en-US" b="1" dirty="0" smtClean="0"/>
              <a:t>Emotionally:  </a:t>
            </a:r>
            <a:r>
              <a:rPr lang="en-US" dirty="0" smtClean="0"/>
              <a:t>They experience and express their feelings appropriate to reality and cope with lives crises in constructive ways.</a:t>
            </a:r>
          </a:p>
          <a:p>
            <a:r>
              <a:rPr lang="en-US" b="1" dirty="0" smtClean="0"/>
              <a:t>Socially:  </a:t>
            </a:r>
            <a:r>
              <a:rPr lang="en-US" dirty="0" smtClean="0"/>
              <a:t>They communicate with and relate to others in constructive ways.</a:t>
            </a:r>
          </a:p>
          <a:p>
            <a:r>
              <a:rPr lang="en-US" b="1" dirty="0" smtClean="0"/>
              <a:t>Mentally:  </a:t>
            </a:r>
            <a:r>
              <a:rPr lang="en-US" dirty="0" smtClean="0"/>
              <a:t>They have the ability to learn, retain and remember information.  They think and behave based on rational judgment.  This includes their ability to solve problems and make decisions.</a:t>
            </a:r>
          </a:p>
          <a:p>
            <a:r>
              <a:rPr lang="en-US" b="1" dirty="0" smtClean="0"/>
              <a:t>Vocationally:  </a:t>
            </a:r>
            <a:r>
              <a:rPr lang="en-US" dirty="0" smtClean="0"/>
              <a:t>They follow through with a decision or a task; or to modify or change their decision when it seems appropriate.  This includes the ability to do what needs to be done even when they don’t “feel” like doing it.</a:t>
            </a:r>
          </a:p>
          <a:p>
            <a:r>
              <a:rPr lang="en-US" b="1" dirty="0" smtClean="0"/>
              <a:t>Spiritually:  </a:t>
            </a:r>
            <a:r>
              <a:rPr lang="en-US" dirty="0" smtClean="0"/>
              <a:t>They have a sense of “I AM and I have value”.  An understanding of their purpose in life which may, or may not, include a typical organized religious belief.</a:t>
            </a:r>
          </a:p>
          <a:p>
            <a:r>
              <a:rPr lang="en-US" b="1" dirty="0" smtClean="0"/>
              <a:t>Total “Wellness” </a:t>
            </a:r>
            <a:r>
              <a:rPr lang="en-US" dirty="0" smtClean="0"/>
              <a:t>includes an ability to function both independently and interdependently, deal with crises constructively and do what needs to be done even under emotionally painful circumstances.</a:t>
            </a:r>
            <a:endParaRPr lang="en-US" dirty="0"/>
          </a:p>
        </p:txBody>
      </p:sp>
      <p:pic>
        <p:nvPicPr>
          <p:cNvPr id="5" name="Picture Placeholder 9" descr="0 - Community 001.jpg"/>
          <p:cNvPicPr>
            <a:picLocks noGrp="1" noChangeAspect="1"/>
          </p:cNvPicPr>
          <p:nvPr>
            <p:ph type="pic" idx="1"/>
          </p:nvPr>
        </p:nvPicPr>
        <p:blipFill>
          <a:blip r:embed="rId4" cstate="print">
            <a:lum bright="-4000" contrast="5000"/>
          </a:blip>
          <a:srcRect t="4371" b="4371"/>
          <a:stretch>
            <a:fillRect/>
          </a:stretch>
        </p:blipFill>
        <p:spPr>
          <a:xfrm>
            <a:off x="381000" y="152400"/>
            <a:ext cx="2362200" cy="2182792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 prstMaterial="metal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329396"/>
          </a:xfrm>
        </p:spPr>
        <p:txBody>
          <a:bodyPr/>
          <a:lstStyle/>
          <a:p>
            <a:r>
              <a:rPr lang="en-US" dirty="0" smtClean="0"/>
              <a:t>Presentation compiled from Professional Journals, etc.</a:t>
            </a:r>
          </a:p>
          <a:p>
            <a:r>
              <a:rPr lang="en-US" dirty="0" smtClean="0"/>
              <a:t>by</a:t>
            </a:r>
          </a:p>
          <a:p>
            <a:r>
              <a:rPr lang="en-US" dirty="0" smtClean="0"/>
              <a:t>Veronica “</a:t>
            </a:r>
            <a:r>
              <a:rPr lang="en-US" dirty="0" err="1" smtClean="0"/>
              <a:t>Niki</a:t>
            </a:r>
            <a:r>
              <a:rPr lang="en-US" smtClean="0"/>
              <a:t>” Hannevig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Best Wishes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762000" y="533400"/>
            <a:ext cx="7772400" cy="5638800"/>
          </a:xfrm>
          <a:prstGeom prst="rect">
            <a:avLst/>
          </a:prstGeom>
        </p:spPr>
        <p:txBody>
          <a:bodyPr wrap="square" lIns="91440" anchor="ctr">
            <a:noAutofit/>
          </a:bodyPr>
          <a:lstStyle/>
          <a:p>
            <a:pPr algn="just"/>
            <a:r>
              <a:rPr lang="en-US" sz="3200" dirty="0" smtClean="0">
                <a:solidFill>
                  <a:schemeClr val="bg1"/>
                </a:solidFill>
              </a:rPr>
              <a:t>		</a:t>
            </a:r>
            <a:r>
              <a:rPr lang="en-US" sz="3100" dirty="0" smtClean="0">
                <a:solidFill>
                  <a:schemeClr val="bg1"/>
                </a:solidFill>
              </a:rPr>
              <a:t>Each of us has a vast wealth of </a:t>
            </a:r>
            <a:br>
              <a:rPr lang="en-US" sz="3100" dirty="0" smtClean="0">
                <a:solidFill>
                  <a:schemeClr val="bg1"/>
                </a:solidFill>
              </a:rPr>
            </a:br>
            <a:r>
              <a:rPr lang="en-US" sz="3100" dirty="0" smtClean="0">
                <a:solidFill>
                  <a:schemeClr val="bg1"/>
                </a:solidFill>
              </a:rPr>
              <a:t>		knowledge about a variety of </a:t>
            </a:r>
            <a:br>
              <a:rPr lang="en-US" sz="3100" dirty="0" smtClean="0">
                <a:solidFill>
                  <a:schemeClr val="bg1"/>
                </a:solidFill>
              </a:rPr>
            </a:br>
            <a:r>
              <a:rPr lang="en-US" sz="3100" dirty="0" smtClean="0">
                <a:solidFill>
                  <a:schemeClr val="bg1"/>
                </a:solidFill>
              </a:rPr>
              <a:t>		subjects and communication is essential to our daily lives.  Most of us appreciate being able to discuss our opinions and beliefs without an argument, criticism and/or an attack on our ego. Unfortunately, we (sometimes) bring such treatment on ourselves.  Other times we are slow to recognize those certain cues that can literally zap us of our </a:t>
            </a:r>
            <a:r>
              <a:rPr lang="en-US" sz="3100" kern="1300" dirty="0" smtClean="0">
                <a:solidFill>
                  <a:schemeClr val="bg1"/>
                </a:solidFill>
              </a:rPr>
              <a:t>conversational</a:t>
            </a:r>
            <a:r>
              <a:rPr lang="en-US" sz="3100" dirty="0" smtClean="0">
                <a:solidFill>
                  <a:schemeClr val="bg1"/>
                </a:solidFill>
              </a:rPr>
              <a:t> energy. </a:t>
            </a:r>
            <a:endParaRPr lang="en-US" sz="3100" dirty="0"/>
          </a:p>
        </p:txBody>
      </p:sp>
      <p:pic>
        <p:nvPicPr>
          <p:cNvPr id="4" name="Content Placeholder 3" descr="01 - Stuffed Files 001.jpg"/>
          <p:cNvPicPr>
            <a:picLocks noGrp="1" noChangeAspect="1"/>
          </p:cNvPicPr>
          <p:nvPr>
            <p:ph sz="half" idx="4294967295"/>
          </p:nvPr>
        </p:nvPicPr>
        <p:blipFill>
          <a:blip r:embed="rId3" cstate="print"/>
          <a:stretch>
            <a:fillRect/>
          </a:stretch>
        </p:blipFill>
        <p:spPr>
          <a:xfrm>
            <a:off x="838199" y="838200"/>
            <a:ext cx="1774889" cy="1371600"/>
          </a:xfrm>
        </p:spPr>
      </p:pic>
      <p:sp>
        <p:nvSpPr>
          <p:cNvPr id="11" name="TextBox 10"/>
          <p:cNvSpPr txBox="1"/>
          <p:nvPr/>
        </p:nvSpPr>
        <p:spPr>
          <a:xfrm rot="20645057">
            <a:off x="1312445" y="1395455"/>
            <a:ext cx="762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Knowledge</a:t>
            </a:r>
            <a:endParaRPr lang="en-US" sz="9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382000" cy="838200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</a:pPr>
            <a:r>
              <a:rPr lang="en-US" sz="1700" spc="100" dirty="0" smtClean="0">
                <a:solidFill>
                  <a:schemeClr val="bg1"/>
                </a:solidFill>
                <a:effectLst>
                  <a:innerShdw blurRad="50800" dist="25400" dir="13500000">
                    <a:prstClr val="black"/>
                  </a:innerShdw>
                </a:effectLst>
              </a:rPr>
              <a:t>This presentation will help you to identify patterns of communication that will either help or hinder your political, religious or personal communication.</a:t>
            </a:r>
            <a:endParaRPr lang="en-US" sz="1700" spc="0" dirty="0">
              <a:solidFill>
                <a:schemeClr val="bg1"/>
              </a:solidFill>
              <a:effectLst>
                <a:innerShdw blurRad="50800" dist="25400" dir="13500000">
                  <a:prstClr val="black"/>
                </a:inn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782949"/>
          </a:xfrm>
        </p:spPr>
        <p:txBody>
          <a:bodyPr>
            <a:normAutofit fontScale="62500" lnSpcReduction="20000"/>
          </a:bodyPr>
          <a:lstStyle/>
          <a:p>
            <a:pPr algn="just">
              <a:lnSpc>
                <a:spcPct val="110000"/>
              </a:lnSpc>
              <a:spcBef>
                <a:spcPts val="1200"/>
              </a:spcBef>
              <a:buNone/>
            </a:pPr>
            <a:r>
              <a:rPr lang="en-US" sz="2900" b="1" dirty="0" smtClean="0">
                <a:solidFill>
                  <a:schemeClr val="bg1"/>
                </a:solidFill>
              </a:rPr>
              <a:t>Dialogue is:</a:t>
            </a:r>
          </a:p>
          <a:p>
            <a:pPr lvl="1" algn="just">
              <a:lnSpc>
                <a:spcPct val="110000"/>
              </a:lnSpc>
              <a:spcBef>
                <a:spcPts val="1200"/>
              </a:spcBef>
              <a:buClr>
                <a:schemeClr val="bg1"/>
              </a:buClr>
            </a:pPr>
            <a:r>
              <a:rPr lang="en-US" sz="2900" b="1" dirty="0" smtClean="0">
                <a:solidFill>
                  <a:schemeClr val="bg1"/>
                </a:solidFill>
              </a:rPr>
              <a:t>An exchange of personal opinions.</a:t>
            </a:r>
          </a:p>
          <a:p>
            <a:pPr lvl="1" algn="just">
              <a:lnSpc>
                <a:spcPct val="110000"/>
              </a:lnSpc>
              <a:spcBef>
                <a:spcPts val="1200"/>
              </a:spcBef>
              <a:buClr>
                <a:schemeClr val="bg1"/>
              </a:buClr>
            </a:pPr>
            <a:r>
              <a:rPr lang="en-US" sz="2900" b="1" dirty="0" smtClean="0">
                <a:solidFill>
                  <a:schemeClr val="bg1"/>
                </a:solidFill>
              </a:rPr>
              <a:t>A “frank and free discussion of what we believe in an atmosphere of mutual respect and trust”.</a:t>
            </a:r>
          </a:p>
          <a:p>
            <a:pPr lvl="1" algn="just">
              <a:lnSpc>
                <a:spcPct val="110000"/>
              </a:lnSpc>
              <a:spcBef>
                <a:spcPts val="1200"/>
              </a:spcBef>
              <a:buClr>
                <a:schemeClr val="bg1"/>
              </a:buClr>
            </a:pPr>
            <a:r>
              <a:rPr lang="en-US" sz="2900" b="1" dirty="0" smtClean="0">
                <a:solidFill>
                  <a:schemeClr val="bg1"/>
                </a:solidFill>
              </a:rPr>
              <a:t>Listening to others from the depths of his or her own convictions.</a:t>
            </a:r>
          </a:p>
          <a:p>
            <a:pPr lvl="1" algn="just">
              <a:lnSpc>
                <a:spcPct val="110000"/>
              </a:lnSpc>
              <a:spcBef>
                <a:spcPts val="1200"/>
              </a:spcBef>
              <a:buClr>
                <a:schemeClr val="bg1"/>
              </a:buClr>
            </a:pPr>
            <a:r>
              <a:rPr lang="en-US" sz="2900" b="1" dirty="0" smtClean="0">
                <a:solidFill>
                  <a:schemeClr val="bg1"/>
                </a:solidFill>
              </a:rPr>
              <a:t>Being responsive and attentive enough to hear and understand the meaning and message which the other is trying to express.</a:t>
            </a:r>
          </a:p>
          <a:p>
            <a:pPr lvl="1" algn="just">
              <a:lnSpc>
                <a:spcPct val="110000"/>
              </a:lnSpc>
              <a:spcBef>
                <a:spcPts val="1200"/>
              </a:spcBef>
              <a:buClr>
                <a:schemeClr val="bg1"/>
              </a:buClr>
            </a:pPr>
            <a:r>
              <a:rPr lang="en-US" sz="2900" b="1" dirty="0" smtClean="0">
                <a:solidFill>
                  <a:schemeClr val="bg1"/>
                </a:solidFill>
              </a:rPr>
              <a:t>Being perceptive of what words cannot carry – understanding the feelings behind the words.</a:t>
            </a:r>
          </a:p>
          <a:p>
            <a:pPr lvl="1" algn="just">
              <a:lnSpc>
                <a:spcPct val="110000"/>
              </a:lnSpc>
              <a:spcBef>
                <a:spcPts val="1200"/>
              </a:spcBef>
              <a:buClr>
                <a:schemeClr val="bg1"/>
              </a:buClr>
            </a:pPr>
            <a:r>
              <a:rPr lang="en-US" sz="2900" b="1" dirty="0" smtClean="0">
                <a:solidFill>
                  <a:schemeClr val="bg1"/>
                </a:solidFill>
              </a:rPr>
              <a:t>Willingness to expect that change will take place in us as well as the other person.</a:t>
            </a:r>
          </a:p>
          <a:p>
            <a:pPr lvl="1" algn="just">
              <a:lnSpc>
                <a:spcPct val="110000"/>
              </a:lnSpc>
              <a:spcBef>
                <a:spcPts val="1200"/>
              </a:spcBef>
              <a:buClr>
                <a:schemeClr val="bg1"/>
              </a:buClr>
            </a:pPr>
            <a:r>
              <a:rPr lang="en-US" sz="2900" b="1" dirty="0" smtClean="0">
                <a:solidFill>
                  <a:schemeClr val="bg1"/>
                </a:solidFill>
              </a:rPr>
              <a:t>An acceptance of a person in his or her own self-understanding.</a:t>
            </a:r>
          </a:p>
          <a:p>
            <a:pPr lvl="1" algn="just">
              <a:lnSpc>
                <a:spcPct val="110000"/>
              </a:lnSpc>
              <a:spcBef>
                <a:spcPts val="1200"/>
              </a:spcBef>
              <a:buClr>
                <a:schemeClr val="bg1"/>
              </a:buClr>
            </a:pPr>
            <a:r>
              <a:rPr lang="en-US" sz="2900" b="1" dirty="0" smtClean="0">
                <a:solidFill>
                  <a:schemeClr val="bg1"/>
                </a:solidFill>
              </a:rPr>
              <a:t>A way to tell another of your own actions based on your beliefs.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200400" y="1214735"/>
            <a:ext cx="29722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r>
              <a:rPr lang="en-US" sz="24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* * * * * * * * * * * * * </a:t>
            </a:r>
            <a:endParaRPr lang="en-US" sz="2400"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09600" y="685800"/>
            <a:ext cx="8077200" cy="5624125"/>
          </a:xfrm>
        </p:spPr>
        <p:txBody>
          <a:bodyPr anchor="ctr" anchorCtr="0">
            <a:normAutofit/>
          </a:bodyPr>
          <a:lstStyle/>
          <a:p>
            <a:pPr>
              <a:spcBef>
                <a:spcPts val="0"/>
              </a:spcBef>
            </a:pPr>
            <a:r>
              <a:rPr lang="en-US" sz="1800" dirty="0" smtClean="0">
                <a:solidFill>
                  <a:schemeClr val="bg1"/>
                </a:solidFill>
              </a:rPr>
              <a:t>		</a:t>
            </a:r>
            <a:r>
              <a:rPr lang="en-US" sz="1800" spc="0" dirty="0" smtClean="0">
                <a:solidFill>
                  <a:schemeClr val="bg1"/>
                </a:solidFill>
              </a:rPr>
              <a:t>Dialogue is not:</a:t>
            </a:r>
            <a:br>
              <a:rPr lang="en-US" sz="1800" spc="0" dirty="0" smtClean="0">
                <a:solidFill>
                  <a:schemeClr val="bg1"/>
                </a:solidFill>
              </a:rPr>
            </a:br>
            <a:r>
              <a:rPr lang="en-US" sz="1800" spc="0" dirty="0" smtClean="0">
                <a:solidFill>
                  <a:schemeClr val="bg1"/>
                </a:solidFill>
              </a:rPr>
              <a:t/>
            </a:r>
            <a:br>
              <a:rPr lang="en-US" sz="1800" spc="0" dirty="0" smtClean="0">
                <a:solidFill>
                  <a:schemeClr val="bg1"/>
                </a:solidFill>
              </a:rPr>
            </a:br>
            <a:r>
              <a:rPr lang="en-US" sz="1800" spc="0" dirty="0" smtClean="0">
                <a:solidFill>
                  <a:schemeClr val="bg1"/>
                </a:solidFill>
              </a:rPr>
              <a:t>			A sermon</a:t>
            </a:r>
            <a:br>
              <a:rPr lang="en-US" sz="1800" spc="0" dirty="0" smtClean="0">
                <a:solidFill>
                  <a:schemeClr val="bg1"/>
                </a:solidFill>
              </a:rPr>
            </a:br>
            <a:r>
              <a:rPr lang="en-US" sz="1800" spc="0" dirty="0" smtClean="0">
                <a:solidFill>
                  <a:schemeClr val="bg1"/>
                </a:solidFill>
              </a:rPr>
              <a:t/>
            </a:r>
            <a:br>
              <a:rPr lang="en-US" sz="1800" spc="0" dirty="0" smtClean="0">
                <a:solidFill>
                  <a:schemeClr val="bg1"/>
                </a:solidFill>
              </a:rPr>
            </a:br>
            <a:r>
              <a:rPr lang="en-US" sz="1800" spc="0" dirty="0" smtClean="0">
                <a:solidFill>
                  <a:schemeClr val="bg1"/>
                </a:solidFill>
              </a:rPr>
              <a:t>			Small talk</a:t>
            </a:r>
            <a:br>
              <a:rPr lang="en-US" sz="1800" spc="0" dirty="0" smtClean="0">
                <a:solidFill>
                  <a:schemeClr val="bg1"/>
                </a:solidFill>
              </a:rPr>
            </a:br>
            <a:r>
              <a:rPr lang="en-US" sz="1800" spc="0" dirty="0" smtClean="0">
                <a:solidFill>
                  <a:schemeClr val="bg1"/>
                </a:solidFill>
              </a:rPr>
              <a:t/>
            </a:r>
            <a:br>
              <a:rPr lang="en-US" sz="1800" spc="0" dirty="0" smtClean="0">
                <a:solidFill>
                  <a:schemeClr val="bg1"/>
                </a:solidFill>
              </a:rPr>
            </a:br>
            <a:r>
              <a:rPr lang="en-US" sz="1800" spc="0" dirty="0" smtClean="0">
                <a:solidFill>
                  <a:schemeClr val="bg1"/>
                </a:solidFill>
              </a:rPr>
              <a:t>			A debate</a:t>
            </a:r>
            <a:br>
              <a:rPr lang="en-US" sz="1800" spc="0" dirty="0" smtClean="0">
                <a:solidFill>
                  <a:schemeClr val="bg1"/>
                </a:solidFill>
              </a:rPr>
            </a:br>
            <a:r>
              <a:rPr lang="en-US" sz="1800" spc="0" dirty="0" smtClean="0">
                <a:solidFill>
                  <a:schemeClr val="bg1"/>
                </a:solidFill>
              </a:rPr>
              <a:t/>
            </a:r>
            <a:br>
              <a:rPr lang="en-US" sz="1800" spc="0" dirty="0" smtClean="0">
                <a:solidFill>
                  <a:schemeClr val="bg1"/>
                </a:solidFill>
              </a:rPr>
            </a:br>
            <a:r>
              <a:rPr lang="en-US" sz="1800" spc="0" dirty="0" smtClean="0">
                <a:solidFill>
                  <a:schemeClr val="bg1"/>
                </a:solidFill>
              </a:rPr>
              <a:t>			An accusation or defense</a:t>
            </a:r>
            <a:br>
              <a:rPr lang="en-US" sz="1800" spc="0" dirty="0" smtClean="0">
                <a:solidFill>
                  <a:schemeClr val="bg1"/>
                </a:solidFill>
              </a:rPr>
            </a:br>
            <a:r>
              <a:rPr lang="en-US" sz="1800" spc="0" dirty="0" smtClean="0">
                <a:solidFill>
                  <a:schemeClr val="bg1"/>
                </a:solidFill>
              </a:rPr>
              <a:t/>
            </a:r>
            <a:br>
              <a:rPr lang="en-US" sz="1800" spc="0" dirty="0" smtClean="0">
                <a:solidFill>
                  <a:schemeClr val="bg1"/>
                </a:solidFill>
              </a:rPr>
            </a:br>
            <a:r>
              <a:rPr lang="en-US" sz="1800" spc="0" dirty="0" smtClean="0">
                <a:solidFill>
                  <a:schemeClr val="bg1"/>
                </a:solidFill>
              </a:rPr>
              <a:t>			An apology</a:t>
            </a:r>
            <a:br>
              <a:rPr lang="en-US" sz="1800" spc="0" dirty="0" smtClean="0">
                <a:solidFill>
                  <a:schemeClr val="bg1"/>
                </a:solidFill>
              </a:rPr>
            </a:br>
            <a:r>
              <a:rPr lang="en-US" sz="1800" spc="0" dirty="0" smtClean="0">
                <a:solidFill>
                  <a:schemeClr val="bg1"/>
                </a:solidFill>
              </a:rPr>
              <a:t/>
            </a:r>
            <a:br>
              <a:rPr lang="en-US" sz="1800" spc="0" dirty="0" smtClean="0">
                <a:solidFill>
                  <a:schemeClr val="bg1"/>
                </a:solidFill>
              </a:rPr>
            </a:br>
            <a:r>
              <a:rPr lang="en-US" sz="1800" spc="0" dirty="0" smtClean="0">
                <a:solidFill>
                  <a:schemeClr val="bg1"/>
                </a:solidFill>
              </a:rPr>
              <a:t>			Back slapping</a:t>
            </a:r>
            <a:br>
              <a:rPr lang="en-US" sz="1800" spc="0" dirty="0" smtClean="0">
                <a:solidFill>
                  <a:schemeClr val="bg1"/>
                </a:solidFill>
              </a:rPr>
            </a:br>
            <a:r>
              <a:rPr lang="en-US" sz="1800" spc="0" dirty="0" smtClean="0">
                <a:solidFill>
                  <a:schemeClr val="bg1"/>
                </a:solidFill>
              </a:rPr>
              <a:t/>
            </a:r>
            <a:br>
              <a:rPr lang="en-US" sz="1800" spc="0" dirty="0" smtClean="0">
                <a:solidFill>
                  <a:schemeClr val="bg1"/>
                </a:solidFill>
              </a:rPr>
            </a:br>
            <a:r>
              <a:rPr lang="en-US" sz="1800" spc="0" dirty="0" smtClean="0">
                <a:solidFill>
                  <a:schemeClr val="bg1"/>
                </a:solidFill>
              </a:rPr>
              <a:t>			An alliance against an absent party</a:t>
            </a:r>
            <a:br>
              <a:rPr lang="en-US" sz="1800" spc="0" dirty="0" smtClean="0">
                <a:solidFill>
                  <a:schemeClr val="bg1"/>
                </a:solidFill>
              </a:rPr>
            </a:br>
            <a:r>
              <a:rPr lang="en-US" sz="1800" spc="0" dirty="0" smtClean="0">
                <a:solidFill>
                  <a:schemeClr val="bg1"/>
                </a:solidFill>
              </a:rPr>
              <a:t/>
            </a:r>
            <a:br>
              <a:rPr lang="en-US" sz="1800" spc="0" dirty="0" smtClean="0">
                <a:solidFill>
                  <a:schemeClr val="bg1"/>
                </a:solidFill>
              </a:rPr>
            </a:br>
            <a:r>
              <a:rPr lang="en-US" sz="1800" spc="0" dirty="0" smtClean="0">
                <a:solidFill>
                  <a:schemeClr val="bg1"/>
                </a:solidFill>
              </a:rPr>
              <a:t>			A soft-sell approach to conversion</a:t>
            </a:r>
            <a:br>
              <a:rPr lang="en-US" sz="1800" spc="0" dirty="0" smtClean="0">
                <a:solidFill>
                  <a:schemeClr val="bg1"/>
                </a:solidFill>
              </a:rPr>
            </a:br>
            <a:r>
              <a:rPr lang="en-US" sz="1800" spc="0" dirty="0" smtClean="0">
                <a:solidFill>
                  <a:schemeClr val="bg1"/>
                </a:solidFill>
              </a:rPr>
              <a:t/>
            </a:r>
            <a:br>
              <a:rPr lang="en-US" sz="1800" spc="0" dirty="0" smtClean="0">
                <a:solidFill>
                  <a:schemeClr val="bg1"/>
                </a:solidFill>
              </a:rPr>
            </a:br>
            <a:r>
              <a:rPr lang="en-US" sz="1800" spc="0" dirty="0" smtClean="0">
                <a:solidFill>
                  <a:schemeClr val="bg1"/>
                </a:solidFill>
              </a:rPr>
              <a:t>			A rehearsal of already known facts</a:t>
            </a:r>
            <a:endParaRPr lang="en-US" sz="1800" spc="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514350" indent="-457200" algn="just">
              <a:spcBef>
                <a:spcPts val="1200"/>
              </a:spcBef>
              <a:spcAft>
                <a:spcPts val="600"/>
              </a:spcAft>
              <a:buClr>
                <a:schemeClr val="bg1"/>
              </a:buClr>
              <a:buSzPct val="80000"/>
              <a:buFont typeface="+mj-lt"/>
              <a:buAutoNum type="arabicPeriod"/>
            </a:pPr>
            <a:r>
              <a:rPr lang="en-US" sz="2000" dirty="0" smtClean="0">
                <a:solidFill>
                  <a:schemeClr val="bg1"/>
                </a:solidFill>
              </a:rPr>
              <a:t>Believe that the other is speaking in good faith.</a:t>
            </a:r>
          </a:p>
          <a:p>
            <a:pPr marL="514350" indent="-457200" algn="just">
              <a:spcBef>
                <a:spcPts val="1200"/>
              </a:spcBef>
              <a:spcAft>
                <a:spcPts val="600"/>
              </a:spcAft>
              <a:buClr>
                <a:schemeClr val="bg1"/>
              </a:buClr>
              <a:buSzPct val="80000"/>
              <a:buFont typeface="+mj-lt"/>
              <a:buAutoNum type="arabicPeriod"/>
            </a:pPr>
            <a:r>
              <a:rPr lang="en-US" sz="2000" dirty="0" smtClean="0">
                <a:solidFill>
                  <a:schemeClr val="bg1"/>
                </a:solidFill>
              </a:rPr>
              <a:t>Have a clear understanding of your own beliefs.</a:t>
            </a:r>
          </a:p>
          <a:p>
            <a:pPr marL="514350" indent="-457200" algn="just">
              <a:spcBef>
                <a:spcPts val="1200"/>
              </a:spcBef>
              <a:spcAft>
                <a:spcPts val="600"/>
              </a:spcAft>
              <a:buClr>
                <a:schemeClr val="bg1"/>
              </a:buClr>
              <a:buSzPct val="80000"/>
              <a:buFont typeface="+mj-lt"/>
              <a:buAutoNum type="arabicPeriod"/>
            </a:pPr>
            <a:r>
              <a:rPr lang="en-US" sz="2000" dirty="0" smtClean="0">
                <a:solidFill>
                  <a:schemeClr val="bg1"/>
                </a:solidFill>
              </a:rPr>
              <a:t>Strive for a clear understanding of the belief of the other.</a:t>
            </a:r>
          </a:p>
          <a:p>
            <a:pPr marL="514350" indent="-457200" algn="just">
              <a:spcBef>
                <a:spcPts val="1200"/>
              </a:spcBef>
              <a:spcAft>
                <a:spcPts val="600"/>
              </a:spcAft>
              <a:buClr>
                <a:schemeClr val="bg1"/>
              </a:buClr>
              <a:buSzPct val="80000"/>
              <a:buFont typeface="+mj-lt"/>
              <a:buAutoNum type="arabicPeriod"/>
            </a:pPr>
            <a:r>
              <a:rPr lang="en-US" sz="2000" dirty="0" smtClean="0">
                <a:solidFill>
                  <a:schemeClr val="bg1"/>
                </a:solidFill>
              </a:rPr>
              <a:t>Accept responsibility for your part in what your group has done or is doing to foster or perpetuate division.</a:t>
            </a:r>
          </a:p>
          <a:p>
            <a:pPr marL="514350" indent="-457200" algn="just">
              <a:spcBef>
                <a:spcPts val="1200"/>
              </a:spcBef>
              <a:spcAft>
                <a:spcPts val="600"/>
              </a:spcAft>
              <a:buClr>
                <a:schemeClr val="bg1"/>
              </a:buClr>
              <a:buSzPct val="80000"/>
              <a:buFont typeface="+mj-lt"/>
              <a:buAutoNum type="arabicPeriod"/>
            </a:pPr>
            <a:r>
              <a:rPr lang="en-US" sz="2000" dirty="0" smtClean="0">
                <a:solidFill>
                  <a:schemeClr val="bg1"/>
                </a:solidFill>
              </a:rPr>
              <a:t>Face the issues which cause separation as well as those which create unity.</a:t>
            </a:r>
          </a:p>
          <a:p>
            <a:pPr marL="514350" indent="-457200" algn="just">
              <a:spcBef>
                <a:spcPts val="1200"/>
              </a:spcBef>
              <a:spcAft>
                <a:spcPts val="600"/>
              </a:spcAft>
              <a:buClr>
                <a:schemeClr val="bg1"/>
              </a:buClr>
              <a:buSzPct val="80000"/>
              <a:buFont typeface="+mj-lt"/>
              <a:buAutoNum type="arabicPeriod"/>
            </a:pPr>
            <a:r>
              <a:rPr lang="en-US" sz="2000" dirty="0" smtClean="0">
                <a:solidFill>
                  <a:schemeClr val="bg1"/>
                </a:solidFill>
              </a:rPr>
              <a:t>Recognize that all that can be done with the dialogue or discussion is to offer it up to; common sense, good orderly direction, and/or The Supreme Creator and Sustainer of the universe.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144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Ground Rules for Dialogue: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800600"/>
          </a:xfrm>
        </p:spPr>
        <p:txBody>
          <a:bodyPr>
            <a:normAutofit fontScale="92500" lnSpcReduction="10000"/>
          </a:bodyPr>
          <a:lstStyle/>
          <a:p>
            <a:pPr marL="914400">
              <a:spcBef>
                <a:spcPts val="1200"/>
              </a:spcBef>
              <a:buNone/>
            </a:pPr>
            <a:r>
              <a:rPr lang="en-US" sz="1800" dirty="0" smtClean="0">
                <a:solidFill>
                  <a:schemeClr val="bg1"/>
                </a:solidFill>
              </a:rPr>
              <a:t>Make personal contact.</a:t>
            </a:r>
          </a:p>
          <a:p>
            <a:pPr marL="914400">
              <a:spcBef>
                <a:spcPts val="1200"/>
              </a:spcBef>
              <a:buNone/>
            </a:pPr>
            <a:r>
              <a:rPr lang="en-US" sz="1800" dirty="0" smtClean="0">
                <a:solidFill>
                  <a:schemeClr val="bg1"/>
                </a:solidFill>
              </a:rPr>
              <a:t>Use “I” statements.</a:t>
            </a:r>
          </a:p>
          <a:p>
            <a:pPr marL="914400">
              <a:spcBef>
                <a:spcPts val="1200"/>
              </a:spcBef>
              <a:buNone/>
            </a:pPr>
            <a:r>
              <a:rPr lang="en-US" sz="1800" dirty="0" smtClean="0">
                <a:solidFill>
                  <a:schemeClr val="bg1"/>
                </a:solidFill>
              </a:rPr>
              <a:t>Find something in common.</a:t>
            </a:r>
          </a:p>
          <a:p>
            <a:pPr marL="914400">
              <a:spcBef>
                <a:spcPts val="1200"/>
              </a:spcBef>
              <a:buNone/>
            </a:pPr>
            <a:r>
              <a:rPr lang="en-US" sz="1800" dirty="0" smtClean="0">
                <a:solidFill>
                  <a:schemeClr val="bg1"/>
                </a:solidFill>
              </a:rPr>
              <a:t>Give an overview of what you are attempting to communicate.</a:t>
            </a:r>
          </a:p>
          <a:p>
            <a:pPr marL="914400">
              <a:spcBef>
                <a:spcPts val="1200"/>
              </a:spcBef>
              <a:buNone/>
            </a:pPr>
            <a:r>
              <a:rPr lang="en-US" sz="1800" dirty="0" smtClean="0">
                <a:solidFill>
                  <a:schemeClr val="bg1"/>
                </a:solidFill>
              </a:rPr>
              <a:t>Watch for opportunities to “connect”.</a:t>
            </a:r>
          </a:p>
          <a:p>
            <a:pPr marL="914400">
              <a:spcBef>
                <a:spcPts val="1200"/>
              </a:spcBef>
              <a:buNone/>
            </a:pPr>
            <a:r>
              <a:rPr lang="en-US" sz="1800" dirty="0" smtClean="0">
                <a:solidFill>
                  <a:schemeClr val="bg1"/>
                </a:solidFill>
              </a:rPr>
              <a:t>Use head nods, “tell me more”, “uh uh”, etc.</a:t>
            </a:r>
          </a:p>
          <a:p>
            <a:pPr marL="914400">
              <a:spcBef>
                <a:spcPts val="1200"/>
              </a:spcBef>
              <a:buNone/>
            </a:pPr>
            <a:r>
              <a:rPr lang="en-US" sz="1800" dirty="0" smtClean="0">
                <a:solidFill>
                  <a:schemeClr val="bg1"/>
                </a:solidFill>
              </a:rPr>
              <a:t>When you don’t know what to say, say nothing.</a:t>
            </a:r>
          </a:p>
          <a:p>
            <a:pPr marL="914400">
              <a:spcBef>
                <a:spcPts val="1200"/>
              </a:spcBef>
              <a:buNone/>
            </a:pPr>
            <a:r>
              <a:rPr lang="en-US" sz="1800" dirty="0" smtClean="0">
                <a:solidFill>
                  <a:schemeClr val="bg1"/>
                </a:solidFill>
              </a:rPr>
              <a:t>Confront only to the extent that you’ve been willing to support.</a:t>
            </a:r>
          </a:p>
          <a:p>
            <a:pPr marL="914400">
              <a:spcBef>
                <a:spcPts val="1200"/>
              </a:spcBef>
              <a:buNone/>
            </a:pPr>
            <a:r>
              <a:rPr lang="en-US" sz="1800" dirty="0" smtClean="0">
                <a:solidFill>
                  <a:schemeClr val="bg1"/>
                </a:solidFill>
              </a:rPr>
              <a:t>If you want to change something, talk about it.</a:t>
            </a:r>
          </a:p>
          <a:p>
            <a:pPr marL="914400">
              <a:spcBef>
                <a:spcPts val="1200"/>
              </a:spcBef>
              <a:buNone/>
            </a:pPr>
            <a:r>
              <a:rPr lang="en-US" sz="1800" dirty="0" smtClean="0">
                <a:solidFill>
                  <a:schemeClr val="bg1"/>
                </a:solidFill>
              </a:rPr>
              <a:t>Treat each man and woman with respect, talk </a:t>
            </a:r>
            <a:r>
              <a:rPr lang="en-US" sz="1800" i="1" dirty="0" smtClean="0">
                <a:solidFill>
                  <a:schemeClr val="bg1"/>
                </a:solidFill>
              </a:rPr>
              <a:t>with </a:t>
            </a:r>
            <a:r>
              <a:rPr lang="en-US" sz="1800" dirty="0" smtClean="0">
                <a:solidFill>
                  <a:schemeClr val="bg1"/>
                </a:solidFill>
              </a:rPr>
              <a:t>them - not </a:t>
            </a:r>
            <a:r>
              <a:rPr lang="en-US" sz="1800" i="1" dirty="0" smtClean="0">
                <a:solidFill>
                  <a:schemeClr val="bg1"/>
                </a:solidFill>
              </a:rPr>
              <a:t>to</a:t>
            </a:r>
            <a:r>
              <a:rPr lang="en-US" sz="1800" dirty="0" smtClean="0">
                <a:solidFill>
                  <a:schemeClr val="bg1"/>
                </a:solidFill>
              </a:rPr>
              <a:t> them.</a:t>
            </a:r>
          </a:p>
          <a:p>
            <a:pPr marL="914400">
              <a:spcBef>
                <a:spcPts val="1200"/>
              </a:spcBef>
              <a:buNone/>
            </a:pPr>
            <a:r>
              <a:rPr lang="en-US" sz="1800" dirty="0" smtClean="0">
                <a:solidFill>
                  <a:schemeClr val="bg1"/>
                </a:solidFill>
              </a:rPr>
              <a:t>Notice resistance.</a:t>
            </a:r>
          </a:p>
          <a:p>
            <a:pPr marL="914400">
              <a:spcBef>
                <a:spcPts val="1200"/>
              </a:spcBef>
              <a:buNone/>
            </a:pPr>
            <a:r>
              <a:rPr lang="en-US" sz="1800" dirty="0" smtClean="0">
                <a:solidFill>
                  <a:schemeClr val="bg1"/>
                </a:solidFill>
              </a:rPr>
              <a:t>When in doubt, focus on feelings.</a:t>
            </a: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dirty="0" smtClean="0">
                <a:solidFill>
                  <a:schemeClr val="bg1"/>
                </a:solidFill>
              </a:rPr>
              <a:t>The following are some tips on how to enhance your </a:t>
            </a:r>
            <a:r>
              <a:rPr lang="en-US" sz="2800" dirty="0" smtClean="0">
                <a:solidFill>
                  <a:schemeClr val="bg1"/>
                </a:solidFill>
              </a:rPr>
              <a:t>communication</a:t>
            </a:r>
            <a:r>
              <a:rPr lang="en-US" sz="3000" dirty="0" smtClean="0">
                <a:solidFill>
                  <a:schemeClr val="bg1"/>
                </a:solidFill>
              </a:rPr>
              <a:t> efforts:</a:t>
            </a:r>
            <a:endParaRPr lang="en-US" sz="3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Moving toward consensus: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Workable strategies for change.</a:t>
            </a:r>
            <a:endParaRPr lang="en-US" dirty="0"/>
          </a:p>
        </p:txBody>
      </p:sp>
      <p:pic>
        <p:nvPicPr>
          <p:cNvPr id="5" name="Picture Placeholder 4" descr="02 - Organized Files.jpg"/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lum bright="10000" contrast="-10000"/>
          </a:blip>
          <a:stretch>
            <a:fillRect/>
          </a:stretch>
        </p:blipFill>
        <p:spPr>
          <a:xfrm>
            <a:off x="2419988" y="1371600"/>
            <a:ext cx="3724733" cy="20574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perspectiveContrastingLeftFacing">
              <a:rot lat="540000" lon="2100000" rev="0"/>
            </a:camera>
            <a:lightRig rig="soft" dir="t">
              <a:rot lat="0" lon="0" rev="600000"/>
            </a:lightRig>
          </a:scene3d>
          <a:sp3d extrusionH="184150" contourW="76200" prstMaterial="metal">
            <a:bevelT w="127000" h="50800"/>
            <a:bevelB w="63500"/>
            <a:extrusionClr>
              <a:schemeClr val="bg1">
                <a:lumMod val="75000"/>
                <a:lumOff val="25000"/>
              </a:schemeClr>
            </a:extrusionClr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0" y="1600200"/>
            <a:ext cx="2667000" cy="4800600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en-US" b="1" dirty="0" smtClean="0"/>
              <a:t>Use valid (objective) data to accurately identify  (I) problems in each aspect of their life within the community.</a:t>
            </a:r>
          </a:p>
          <a:p>
            <a:pPr algn="just"/>
            <a:r>
              <a:rPr lang="en-US" b="1" dirty="0" smtClean="0"/>
              <a:t>Use the information gathered to describe and dialog (D) possible solutions and outcomes.</a:t>
            </a:r>
          </a:p>
          <a:p>
            <a:pPr algn="just"/>
            <a:r>
              <a:rPr lang="en-US" b="1" dirty="0" smtClean="0"/>
              <a:t>Evaluate (E) outcomes in terms of time, money and effort.</a:t>
            </a:r>
          </a:p>
          <a:p>
            <a:pPr algn="just"/>
            <a:r>
              <a:rPr lang="en-US" b="1" dirty="0" smtClean="0"/>
              <a:t>Act (A).</a:t>
            </a:r>
          </a:p>
          <a:p>
            <a:pPr algn="just"/>
            <a:r>
              <a:rPr lang="en-US" b="1" dirty="0" smtClean="0"/>
              <a:t>Learn (L) from mistakes  and begin again with the collection of more valid data, dialog, evaluation and action.</a:t>
            </a:r>
          </a:p>
          <a:p>
            <a:pPr algn="just"/>
            <a:endParaRPr lang="en-US" b="1" dirty="0"/>
          </a:p>
        </p:txBody>
      </p:sp>
      <p:pic>
        <p:nvPicPr>
          <p:cNvPr id="6" name="Picture 5" descr="0 - Community 0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-1320000">
            <a:off x="3523303" y="3797869"/>
            <a:ext cx="457200" cy="592347"/>
          </a:xfrm>
          <a:prstGeom prst="rect">
            <a:avLst/>
          </a:prstGeom>
        </p:spPr>
      </p:pic>
      <p:pic>
        <p:nvPicPr>
          <p:cNvPr id="10" name="Picture Placeholder 9" descr="0 - Community 001.jpg"/>
          <p:cNvPicPr>
            <a:picLocks noGrp="1" noChangeAspect="1"/>
          </p:cNvPicPr>
          <p:nvPr>
            <p:ph type="pic" idx="1"/>
          </p:nvPr>
        </p:nvPicPr>
        <p:blipFill>
          <a:blip r:embed="rId4" cstate="print">
            <a:lum bright="-4000" contrast="5000"/>
          </a:blip>
          <a:srcRect t="4371" b="4371"/>
          <a:stretch>
            <a:fillRect/>
          </a:stretch>
        </p:blipFill>
        <p:spPr>
          <a:xfrm>
            <a:off x="457200" y="1383176"/>
            <a:ext cx="5562600" cy="5140124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 prstMaterial="metal">
            <a:bevelT w="304800" h="152400" prst="hardEdge"/>
            <a:extrusionClr>
              <a:srgbClr val="000000"/>
            </a:extrusionClr>
          </a:sp3d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609600" y="457200"/>
            <a:ext cx="8153400" cy="838200"/>
          </a:xfrm>
          <a:prstGeom prst="rect">
            <a:avLst/>
          </a:prstGeom>
          <a:ln w="6350" cap="rnd">
            <a:noFill/>
          </a:ln>
        </p:spPr>
        <p:txBody>
          <a:bodyPr vert="horz" lIns="91440" tIns="91440" anchor="b" anchorCtr="0"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-50" normalizeH="0" baseline="0" noProof="0" dirty="0" smtClean="0">
                <a:ln w="3175"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Healthy Communities  are Healthy  Systems. 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spc="-50" dirty="0" smtClean="0">
              <a:ln w="3175">
                <a:noFill/>
              </a:ln>
              <a:solidFill>
                <a:schemeClr val="tx2"/>
              </a:solidFill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-50" normalizeH="0" baseline="0" noProof="0" dirty="0" smtClean="0">
                <a:ln w="3175"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Within these systems</a:t>
            </a:r>
            <a:r>
              <a:rPr kumimoji="0" lang="en-US" sz="1800" b="1" i="0" u="none" strike="noStrike" kern="1200" cap="none" spc="-50" normalizeH="0" noProof="0" dirty="0" smtClean="0">
                <a:ln w="3175"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it is </a:t>
            </a:r>
            <a:r>
              <a:rPr kumimoji="0" lang="en-US" sz="1800" b="1" i="0" u="none" strike="noStrike" kern="1200" cap="none" spc="-50" normalizeH="0" baseline="0" noProof="0" dirty="0" smtClean="0">
                <a:ln w="3175"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“IDEAL” that members:   </a:t>
            </a:r>
            <a:endParaRPr kumimoji="0" lang="en-US" sz="1800" b="1" i="0" u="none" strike="noStrike" kern="1200" cap="none" spc="-50" normalizeH="0" baseline="0" noProof="0" dirty="0">
              <a:ln w="3175"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85800"/>
            <a:ext cx="7924800" cy="15240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“Ground Rules”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for collecting data: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2514600"/>
            <a:ext cx="7924800" cy="3276600"/>
          </a:xfrm>
        </p:spPr>
        <p:txBody>
          <a:bodyPr/>
          <a:lstStyle/>
          <a:p>
            <a:pPr lvl="1" algn="just">
              <a:lnSpc>
                <a:spcPct val="110000"/>
              </a:lnSpc>
              <a:spcBef>
                <a:spcPts val="1200"/>
              </a:spcBef>
              <a:buClr>
                <a:schemeClr val="bg1"/>
              </a:buClr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Positive thinking does not equal rational thinking.</a:t>
            </a:r>
          </a:p>
          <a:p>
            <a:pPr lvl="1" algn="just">
              <a:lnSpc>
                <a:spcPct val="110000"/>
              </a:lnSpc>
              <a:spcBef>
                <a:spcPts val="1200"/>
              </a:spcBef>
              <a:buClr>
                <a:schemeClr val="bg1"/>
              </a:buClr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Agreement does not equal empathy.</a:t>
            </a:r>
          </a:p>
          <a:p>
            <a:pPr lvl="1" algn="just">
              <a:lnSpc>
                <a:spcPct val="110000"/>
              </a:lnSpc>
              <a:spcBef>
                <a:spcPts val="1200"/>
              </a:spcBef>
              <a:buClr>
                <a:schemeClr val="bg1"/>
              </a:buClr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Make no assumption that change is simple.</a:t>
            </a:r>
          </a:p>
          <a:p>
            <a:pPr lvl="1" algn="just">
              <a:lnSpc>
                <a:spcPct val="110000"/>
              </a:lnSpc>
              <a:spcBef>
                <a:spcPts val="1200"/>
              </a:spcBef>
              <a:buClr>
                <a:schemeClr val="bg1"/>
              </a:buClr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Make psychological assessments, not moral judgments.</a:t>
            </a:r>
          </a:p>
          <a:p>
            <a:pPr lvl="1" algn="just">
              <a:lnSpc>
                <a:spcPct val="110000"/>
              </a:lnSpc>
              <a:spcBef>
                <a:spcPts val="1200"/>
              </a:spcBef>
              <a:buClr>
                <a:schemeClr val="bg1"/>
              </a:buClr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Do not assume that you know another’s feelings, thoughts, and behaviors.</a:t>
            </a:r>
          </a:p>
          <a:p>
            <a:pPr lvl="1" algn="just">
              <a:lnSpc>
                <a:spcPct val="110000"/>
              </a:lnSpc>
              <a:spcBef>
                <a:spcPts val="1200"/>
              </a:spcBef>
              <a:buClr>
                <a:schemeClr val="bg1"/>
              </a:buClr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Make no assumption that you know how others react to their feelings, thoughts, and behaviors.</a:t>
            </a:r>
          </a:p>
          <a:p>
            <a:pPr>
              <a:buFont typeface="Arial" pitchFamily="34" charset="0"/>
              <a:buChar char="•"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647</TotalTime>
  <Words>1296</Words>
  <Application>Microsoft Office PowerPoint</Application>
  <PresentationFormat>On-screen Show (4:3)</PresentationFormat>
  <Paragraphs>210</Paragraphs>
  <Slides>19</Slides>
  <Notes>19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Paper</vt:lpstr>
      <vt:lpstr>Dialogue:</vt:lpstr>
      <vt:lpstr>Slide 2</vt:lpstr>
      <vt:lpstr>This presentation will help you to identify patterns of communication that will either help or hinder your political, religious or personal communication.</vt:lpstr>
      <vt:lpstr>  Dialogue is not:     A sermon     Small talk     A debate     An accusation or defense     An apology     Back slapping     An alliance against an absent party     A soft-sell approach to conversion     A rehearsal of already known facts</vt:lpstr>
      <vt:lpstr>Ground Rules for Dialogue:</vt:lpstr>
      <vt:lpstr>The following are some tips on how to enhance your communication efforts:</vt:lpstr>
      <vt:lpstr>Moving toward consensus:</vt:lpstr>
      <vt:lpstr>Slide 8</vt:lpstr>
      <vt:lpstr>“Ground Rules” for collecting data:</vt:lpstr>
      <vt:lpstr> Know Your “Self” Become aware of your personal issues</vt:lpstr>
      <vt:lpstr>Do’s and Don’ts</vt:lpstr>
      <vt:lpstr>Some things to listen for:</vt:lpstr>
      <vt:lpstr>Diagnosing Systems:  A Matrix (Legend:  Chaotic – Cautious – Eager)</vt:lpstr>
      <vt:lpstr>Common Defense Mechanisms:</vt:lpstr>
      <vt:lpstr>The interactions of a group are typical of those in a community.  </vt:lpstr>
      <vt:lpstr>How well do I listen?</vt:lpstr>
      <vt:lpstr>What’s the difference between Resistant and Resilient?  Resilient people are said to have the following attributes:</vt:lpstr>
      <vt:lpstr>Some characteristics of a healthy community:</vt:lpstr>
      <vt:lpstr>Best Wishes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Dialogue:</dc:title>
  <dc:creator>Niki</dc:creator>
  <cp:lastModifiedBy>Niki</cp:lastModifiedBy>
  <cp:revision>80</cp:revision>
  <dcterms:created xsi:type="dcterms:W3CDTF">2012-06-15T23:20:45Z</dcterms:created>
  <dcterms:modified xsi:type="dcterms:W3CDTF">2012-06-17T00:45:17Z</dcterms:modified>
</cp:coreProperties>
</file>